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292929"/>
    <a:srgbClr val="0948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25" d="100"/>
          <a:sy n="125" d="100"/>
        </p:scale>
        <p:origin x="963" y="6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466824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2" name="MSIPCMContentMarking" descr="{&quot;HashCode&quot;:-287707721,&quot;Placement&quot;:&quot;Footer&quot;,&quot;Top&quot;:521.2248,&quot;Left&quot;:0.0,&quot;SlideWidth&quot;:960,&quot;SlideHeight&quot;:540}">
            <a:extLst>
              <a:ext uri="{FF2B5EF4-FFF2-40B4-BE49-F238E27FC236}">
                <a16:creationId xmlns:a16="http://schemas.microsoft.com/office/drawing/2014/main" id="{008C0747-E410-429A-EC88-EDE3E4397EBF}"/>
              </a:ext>
            </a:extLst>
          </p:cNvPr>
          <p:cNvSpPr txBox="1"/>
          <p:nvPr userDrawn="1"/>
        </p:nvSpPr>
        <p:spPr>
          <a:xfrm>
            <a:off x="0" y="6619555"/>
            <a:ext cx="684688" cy="238445"/>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ldron87/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Kaldron87/IBM-Applied-Data-Science-Capstone/blob/main/IBM-DS0321EN-SkillsNetwork_labs_module_2_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ldron87/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ldron87/IBM-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ldron87/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ldron87/IBM-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aldron87/IBM-Applied-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aldron87/IBM-Applied-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Cesar Calderon</a:t>
            </a:r>
          </a:p>
          <a:p>
            <a:r>
              <a:rPr lang="en-US" dirty="0">
                <a:solidFill>
                  <a:schemeClr val="bg2"/>
                </a:solidFill>
                <a:latin typeface="Abadi" panose="020B0604020104020204" pitchFamily="34" charset="0"/>
                <a:ea typeface="SF Pro" pitchFamily="2" charset="0"/>
                <a:cs typeface="SF Pro" pitchFamily="2" charset="0"/>
              </a:rPr>
              <a:t>10/30/2023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The data is later processed so that there are no missing entries </a:t>
            </a:r>
          </a:p>
          <a:p>
            <a:r>
              <a:rPr lang="en-US" sz="2200" dirty="0">
                <a:solidFill>
                  <a:schemeClr val="accent3">
                    <a:lumMod val="25000"/>
                  </a:schemeClr>
                </a:solidFill>
                <a:latin typeface="Abadi" panose="020B0604020104020204" pitchFamily="34" charset="0"/>
              </a:rPr>
              <a:t>An extra column called ‘Class’ is also added to the data frame. This column contains 0 if a given launch failed and 1 if it is successful.</a:t>
            </a:r>
          </a:p>
          <a:p>
            <a:r>
              <a:rPr lang="en-US" sz="2200" dirty="0">
                <a:solidFill>
                  <a:schemeClr val="accent3">
                    <a:lumMod val="25000"/>
                  </a:schemeClr>
                </a:solidFill>
                <a:latin typeface="Abadi" panose="020B0604020104020204" pitchFamily="34" charset="0"/>
              </a:rPr>
              <a:t>GitHub page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4367"/>
            <a:ext cx="9745589" cy="494964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following charts were plotted to gain further insights:</a:t>
            </a:r>
          </a:p>
          <a:p>
            <a:pPr lvl="1">
              <a:lnSpc>
                <a:spcPct val="100000"/>
              </a:lnSpc>
              <a:spcBef>
                <a:spcPts val="1400"/>
              </a:spcBef>
            </a:pPr>
            <a:r>
              <a:rPr lang="en-US" sz="1600" dirty="0">
                <a:solidFill>
                  <a:schemeClr val="accent3">
                    <a:lumMod val="25000"/>
                  </a:schemeClr>
                </a:solidFill>
                <a:latin typeface="Abadi"/>
              </a:rPr>
              <a:t>Scatter Plot: it shows the correlation between two variables. The following charts were visualized:</a:t>
            </a:r>
          </a:p>
          <a:p>
            <a:pPr lvl="2">
              <a:lnSpc>
                <a:spcPct val="100000"/>
              </a:lnSpc>
              <a:spcBef>
                <a:spcPts val="1400"/>
              </a:spcBef>
            </a:pPr>
            <a:r>
              <a:rPr lang="en-US" sz="1400" dirty="0">
                <a:solidFill>
                  <a:schemeClr val="accent3">
                    <a:lumMod val="25000"/>
                  </a:schemeClr>
                </a:solidFill>
                <a:latin typeface="Abadi"/>
              </a:rPr>
              <a:t>Flight Number and Launch Site</a:t>
            </a:r>
          </a:p>
          <a:p>
            <a:pPr lvl="2">
              <a:lnSpc>
                <a:spcPct val="100000"/>
              </a:lnSpc>
              <a:spcBef>
                <a:spcPts val="1400"/>
              </a:spcBef>
            </a:pPr>
            <a:r>
              <a:rPr lang="en-US" sz="1400" dirty="0">
                <a:solidFill>
                  <a:schemeClr val="accent3">
                    <a:lumMod val="25000"/>
                  </a:schemeClr>
                </a:solidFill>
                <a:latin typeface="Abadi"/>
              </a:rPr>
              <a:t>Payload Mass and Launch Site</a:t>
            </a:r>
          </a:p>
          <a:p>
            <a:pPr lvl="2">
              <a:lnSpc>
                <a:spcPct val="100000"/>
              </a:lnSpc>
              <a:spcBef>
                <a:spcPts val="1400"/>
              </a:spcBef>
            </a:pPr>
            <a:r>
              <a:rPr lang="en-US" sz="1400" dirty="0">
                <a:solidFill>
                  <a:schemeClr val="accent3">
                    <a:lumMod val="25000"/>
                  </a:schemeClr>
                </a:solidFill>
                <a:latin typeface="Abadi"/>
              </a:rPr>
              <a:t>Flight Number and Orbit Type</a:t>
            </a:r>
          </a:p>
          <a:p>
            <a:pPr lvl="2">
              <a:lnSpc>
                <a:spcPct val="100000"/>
              </a:lnSpc>
              <a:spcBef>
                <a:spcPts val="1400"/>
              </a:spcBef>
            </a:pPr>
            <a:r>
              <a:rPr lang="en-US" sz="1400" dirty="0">
                <a:solidFill>
                  <a:schemeClr val="accent3">
                    <a:lumMod val="25000"/>
                  </a:schemeClr>
                </a:solidFill>
                <a:latin typeface="Abadi"/>
              </a:rPr>
              <a:t>Payload Mass and Orbit Type</a:t>
            </a:r>
          </a:p>
          <a:p>
            <a:pPr lvl="1">
              <a:lnSpc>
                <a:spcPct val="100000"/>
              </a:lnSpc>
              <a:spcBef>
                <a:spcPts val="1400"/>
              </a:spcBef>
            </a:pPr>
            <a:r>
              <a:rPr lang="en-US" sz="1600" dirty="0">
                <a:solidFill>
                  <a:schemeClr val="accent3">
                    <a:lumMod val="25000"/>
                  </a:schemeClr>
                </a:solidFill>
                <a:latin typeface="Abadi"/>
              </a:rPr>
              <a:t>Bar Chart: it compares values for different categories, making it easy to see which groups are highest/common. Length of each bar is proportional to the value of the items that it represents. The following charts were visualized:</a:t>
            </a:r>
          </a:p>
          <a:p>
            <a:pPr lvl="2">
              <a:lnSpc>
                <a:spcPct val="100000"/>
              </a:lnSpc>
              <a:spcBef>
                <a:spcPts val="1400"/>
              </a:spcBef>
            </a:pPr>
            <a:r>
              <a:rPr lang="en-US" sz="1400" dirty="0">
                <a:solidFill>
                  <a:schemeClr val="accent3">
                    <a:lumMod val="25000"/>
                  </a:schemeClr>
                </a:solidFill>
                <a:latin typeface="Abadi"/>
              </a:rPr>
              <a:t>Success Rate and Orbit Type</a:t>
            </a:r>
          </a:p>
          <a:p>
            <a:pPr lvl="1">
              <a:lnSpc>
                <a:spcPct val="100000"/>
              </a:lnSpc>
              <a:spcBef>
                <a:spcPts val="1400"/>
              </a:spcBef>
            </a:pPr>
            <a:r>
              <a:rPr lang="en-US" sz="1600" dirty="0">
                <a:solidFill>
                  <a:schemeClr val="accent3">
                    <a:lumMod val="25000"/>
                  </a:schemeClr>
                </a:solidFill>
                <a:latin typeface="Abadi"/>
              </a:rPr>
              <a:t>Line Chart: it  depicts trends over time. The following chart was visualized:</a:t>
            </a:r>
          </a:p>
          <a:p>
            <a:pPr lvl="2">
              <a:lnSpc>
                <a:spcPct val="100000"/>
              </a:lnSpc>
              <a:spcBef>
                <a:spcPts val="1400"/>
              </a:spcBef>
            </a:pPr>
            <a:r>
              <a:rPr lang="en-US" sz="1400" dirty="0">
                <a:solidFill>
                  <a:schemeClr val="accent3">
                    <a:lumMod val="25000"/>
                  </a:schemeClr>
                </a:solidFill>
                <a:latin typeface="Abadi"/>
              </a:rPr>
              <a:t>Average launch success yearly trend</a:t>
            </a:r>
          </a:p>
          <a:p>
            <a:pPr>
              <a:lnSpc>
                <a:spcPct val="100000"/>
              </a:lnSpc>
              <a:spcBef>
                <a:spcPts val="1400"/>
              </a:spcBef>
            </a:pPr>
            <a:r>
              <a:rPr lang="en-US" sz="2000" dirty="0">
                <a:solidFill>
                  <a:schemeClr val="accent3">
                    <a:lumMod val="25000"/>
                  </a:schemeClr>
                </a:solidFill>
                <a:latin typeface="Abadi"/>
              </a:rPr>
              <a:t>GitHub page </a:t>
            </a:r>
            <a:r>
              <a:rPr lang="en-US" sz="2000" dirty="0">
                <a:solidFill>
                  <a:schemeClr val="accent3">
                    <a:lumMod val="25000"/>
                  </a:schemeClr>
                </a:solidFill>
                <a:latin typeface="Abadi"/>
                <a:hlinkClick r:id="rId4"/>
              </a:rPr>
              <a:t>here</a:t>
            </a:r>
            <a:endParaRPr lang="en-US" sz="2000" dirty="0">
              <a:solidFill>
                <a:schemeClr val="accent3">
                  <a:lumMod val="25000"/>
                </a:schemeClr>
              </a:solidFill>
              <a:latin typeface="Abadi"/>
            </a:endParaRPr>
          </a:p>
          <a:p>
            <a:pPr lvl="2">
              <a:lnSpc>
                <a:spcPct val="100000"/>
              </a:lnSpc>
              <a:spcBef>
                <a:spcPts val="1400"/>
              </a:spcBef>
            </a:pPr>
            <a:endParaRPr lang="en-US" sz="14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is queried using SQL to answer several questions about data:</a:t>
            </a:r>
          </a:p>
          <a:p>
            <a:pPr marL="800100" lvl="1" indent="-342900">
              <a:lnSpc>
                <a:spcPct val="100000"/>
              </a:lnSpc>
              <a:spcBef>
                <a:spcPts val="600"/>
              </a:spcBef>
              <a:buFont typeface="+mj-lt"/>
              <a:buAutoNum type="arabicPeriod"/>
            </a:pPr>
            <a:r>
              <a:rPr lang="en-US" sz="1400" dirty="0">
                <a:solidFill>
                  <a:schemeClr val="tx1">
                    <a:lumMod val="85000"/>
                    <a:lumOff val="15000"/>
                  </a:schemeClr>
                </a:solidFill>
                <a:latin typeface="Abadi" panose="020B0604020104020204" pitchFamily="34" charset="0"/>
              </a:rPr>
              <a:t>Display the names of the unique launch sites in the space mission.</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Display 5 records where launch sites begin with the string 'CCA’.</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Display the total payload mass carried by boosters launched by NASA (CRS).</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Display average payload mass carried by booster version F9 v1.1.</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List the date when the first </a:t>
            </a:r>
            <a:r>
              <a:rPr lang="en-US" sz="1400" i="0" dirty="0" err="1">
                <a:solidFill>
                  <a:schemeClr val="tx1">
                    <a:lumMod val="85000"/>
                    <a:lumOff val="15000"/>
                  </a:schemeClr>
                </a:solidFill>
                <a:effectLst/>
                <a:latin typeface="Abadi" panose="020B0604020104020204" pitchFamily="34" charset="0"/>
              </a:rPr>
              <a:t>succesful</a:t>
            </a:r>
            <a:r>
              <a:rPr lang="en-US" sz="1400" i="0" dirty="0">
                <a:solidFill>
                  <a:schemeClr val="tx1">
                    <a:lumMod val="85000"/>
                    <a:lumOff val="15000"/>
                  </a:schemeClr>
                </a:solidFill>
                <a:effectLst/>
                <a:latin typeface="Abadi" panose="020B0604020104020204" pitchFamily="34" charset="0"/>
              </a:rPr>
              <a:t> landing outcome in ground pad was achieved.</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List the names of the boosters which have success in drone ship and have payload mass greater than 4000 but less than 6000.</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List the total number of successful and failure mission outcomes.</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List the names of the </a:t>
            </a:r>
            <a:r>
              <a:rPr lang="en-US" sz="1400" i="0" dirty="0" err="1">
                <a:solidFill>
                  <a:schemeClr val="tx1">
                    <a:lumMod val="85000"/>
                    <a:lumOff val="15000"/>
                  </a:schemeClr>
                </a:solidFill>
                <a:effectLst/>
                <a:latin typeface="Abadi" panose="020B0604020104020204" pitchFamily="34" charset="0"/>
              </a:rPr>
              <a:t>booster_versions</a:t>
            </a:r>
            <a:r>
              <a:rPr lang="en-US" sz="1400" i="0" dirty="0">
                <a:solidFill>
                  <a:schemeClr val="tx1">
                    <a:lumMod val="85000"/>
                    <a:lumOff val="15000"/>
                  </a:schemeClr>
                </a:solidFill>
                <a:effectLst/>
                <a:latin typeface="Abadi" panose="020B0604020104020204" pitchFamily="34" charset="0"/>
              </a:rPr>
              <a:t> which have carried the maximum payload mass. Use a subquery.</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List the records which will display the month names, failure </a:t>
            </a:r>
            <a:r>
              <a:rPr lang="en-US" sz="1400" i="0" dirty="0" err="1">
                <a:solidFill>
                  <a:schemeClr val="tx1">
                    <a:lumMod val="85000"/>
                    <a:lumOff val="15000"/>
                  </a:schemeClr>
                </a:solidFill>
                <a:effectLst/>
                <a:latin typeface="Abadi" panose="020B0604020104020204" pitchFamily="34" charset="0"/>
              </a:rPr>
              <a:t>landing_outcomes</a:t>
            </a:r>
            <a:r>
              <a:rPr lang="en-US" sz="1400" i="0" dirty="0">
                <a:solidFill>
                  <a:schemeClr val="tx1">
                    <a:lumMod val="85000"/>
                    <a:lumOff val="15000"/>
                  </a:schemeClr>
                </a:solidFill>
                <a:effectLst/>
                <a:latin typeface="Abadi" panose="020B0604020104020204" pitchFamily="34" charset="0"/>
              </a:rPr>
              <a:t> in drone ship ,booster versions, </a:t>
            </a:r>
            <a:r>
              <a:rPr lang="en-US" sz="1400" i="0" dirty="0" err="1">
                <a:solidFill>
                  <a:schemeClr val="tx1">
                    <a:lumMod val="85000"/>
                    <a:lumOff val="15000"/>
                  </a:schemeClr>
                </a:solidFill>
                <a:effectLst/>
                <a:latin typeface="Abadi" panose="020B0604020104020204" pitchFamily="34" charset="0"/>
              </a:rPr>
              <a:t>launch_site</a:t>
            </a:r>
            <a:r>
              <a:rPr lang="en-US" sz="1400" i="0" dirty="0">
                <a:solidFill>
                  <a:schemeClr val="tx1">
                    <a:lumMod val="85000"/>
                    <a:lumOff val="15000"/>
                  </a:schemeClr>
                </a:solidFill>
                <a:effectLst/>
                <a:latin typeface="Abadi" panose="020B0604020104020204" pitchFamily="34" charset="0"/>
              </a:rPr>
              <a:t> for the months in year 2015.</a:t>
            </a:r>
          </a:p>
          <a:p>
            <a:pPr marL="800100" lvl="1" indent="-342900">
              <a:lnSpc>
                <a:spcPct val="100000"/>
              </a:lnSpc>
              <a:spcBef>
                <a:spcPts val="600"/>
              </a:spcBef>
              <a:buFont typeface="+mj-lt"/>
              <a:buAutoNum type="arabicPeriod"/>
            </a:pPr>
            <a:r>
              <a:rPr lang="en-US" sz="1400" i="0" dirty="0">
                <a:solidFill>
                  <a:schemeClr val="tx1">
                    <a:lumMod val="85000"/>
                    <a:lumOff val="15000"/>
                  </a:schemeClr>
                </a:solidFill>
                <a:effectLst/>
                <a:latin typeface="Abadi" panose="020B0604020104020204" pitchFamily="34" charset="0"/>
              </a:rPr>
              <a:t>Rank the count of landing outcomes (such as Failure (drone ship) or Success (ground pad)) between the date 2010-06-04 and 2017-03-20, in descending order.</a:t>
            </a:r>
          </a:p>
          <a:p>
            <a:pPr>
              <a:lnSpc>
                <a:spcPct val="100000"/>
              </a:lnSpc>
              <a:spcBef>
                <a:spcPts val="600"/>
              </a:spcBef>
            </a:pPr>
            <a:endParaRPr lang="en-US" sz="1800" dirty="0">
              <a:solidFill>
                <a:schemeClr val="tx1">
                  <a:lumMod val="85000"/>
                  <a:lumOff val="15000"/>
                </a:schemeClr>
              </a:solidFill>
              <a:latin typeface="Abadi" panose="020B0604020104020204" pitchFamily="34" charset="0"/>
            </a:endParaRPr>
          </a:p>
          <a:p>
            <a:pPr>
              <a:lnSpc>
                <a:spcPct val="100000"/>
              </a:lnSpc>
              <a:spcBef>
                <a:spcPts val="600"/>
              </a:spcBef>
            </a:pPr>
            <a:r>
              <a:rPr lang="en-US" sz="1800" dirty="0">
                <a:solidFill>
                  <a:schemeClr val="tx1">
                    <a:lumMod val="85000"/>
                    <a:lumOff val="15000"/>
                  </a:schemeClr>
                </a:solidFill>
                <a:latin typeface="Abadi" panose="020B0604020104020204" pitchFamily="34" charset="0"/>
              </a:rPr>
              <a:t>GitHub page </a:t>
            </a:r>
            <a:r>
              <a:rPr lang="en-US" sz="1800" dirty="0">
                <a:solidFill>
                  <a:schemeClr val="tx1">
                    <a:lumMod val="85000"/>
                    <a:lumOff val="15000"/>
                  </a:schemeClr>
                </a:solidFill>
                <a:latin typeface="Abadi" panose="020B0604020104020204" pitchFamily="34" charset="0"/>
                <a:hlinkClick r:id="rId3"/>
              </a:rPr>
              <a:t>here</a:t>
            </a:r>
            <a:endParaRPr lang="en-US" sz="1800" i="0" dirty="0">
              <a:solidFill>
                <a:schemeClr val="tx1">
                  <a:lumMod val="85000"/>
                  <a:lumOff val="15000"/>
                </a:schemeClr>
              </a:solidFill>
              <a:effectLst/>
              <a:latin typeface="Abadi" panose="020B0604020104020204" pitchFamily="34" charset="0"/>
            </a:endParaRPr>
          </a:p>
          <a:p>
            <a:pPr marL="800100" lvl="1" indent="-342900">
              <a:lnSpc>
                <a:spcPct val="100000"/>
              </a:lnSpc>
              <a:spcBef>
                <a:spcPts val="1400"/>
              </a:spcBef>
              <a:buFont typeface="+mj-lt"/>
              <a:buAutoNum type="arabicPeriod"/>
            </a:pPr>
            <a:endParaRPr lang="en-US" sz="1800" i="0" dirty="0">
              <a:solidFill>
                <a:schemeClr val="tx1">
                  <a:lumMod val="85000"/>
                  <a:lumOff val="15000"/>
                </a:schemeClr>
              </a:solidFill>
              <a:effectLst/>
              <a:latin typeface="Abadi" panose="020B0604020104020204" pitchFamily="34" charset="0"/>
            </a:endParaRPr>
          </a:p>
          <a:p>
            <a:pPr marL="800100" lvl="1" indent="-342900">
              <a:lnSpc>
                <a:spcPct val="100000"/>
              </a:lnSpc>
              <a:spcBef>
                <a:spcPts val="1400"/>
              </a:spcBef>
              <a:buFont typeface="+mj-lt"/>
              <a:buAutoNum type="arabicPeriod"/>
            </a:pPr>
            <a:endParaRPr lang="en-US" sz="1800" i="0" dirty="0">
              <a:solidFill>
                <a:schemeClr val="tx1">
                  <a:lumMod val="85000"/>
                  <a:lumOff val="15000"/>
                </a:schemeClr>
              </a:solidFill>
              <a:effectLst/>
              <a:latin typeface="Abadi" panose="020B0604020104020204" pitchFamily="34" charset="0"/>
            </a:endParaRPr>
          </a:p>
          <a:p>
            <a:pPr marL="800100" lvl="1" indent="-3429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helps to analyze geospatial data to perform more interactive visual analytics and better understand factors such location and proximity of launch sites that impact landing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Building the Interactive Map with Folium helped answering the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 </a:t>
            </a:r>
            <a:r>
              <a:rPr lang="en-US" sz="1800" dirty="0">
                <a:solidFill>
                  <a:schemeClr val="accent2">
                    <a:lumMod val="75000"/>
                  </a:schemeClr>
                </a:solidFill>
                <a:latin typeface="Abadi" panose="020B0604020104020204" pitchFamily="34" charset="0"/>
              </a:rPr>
              <a:t>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 </a:t>
            </a:r>
            <a:r>
              <a:rPr lang="en-US" sz="1800" dirty="0">
                <a:solidFill>
                  <a:schemeClr val="accent2">
                    <a:lumMod val="75000"/>
                  </a:schemeClr>
                </a:solidFill>
                <a:latin typeface="Abadi" panose="020B0604020104020204" pitchFamily="34" charset="0"/>
              </a:rPr>
              <a:t>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 </a:t>
            </a:r>
            <a:r>
              <a:rPr lang="en-US" sz="1800" dirty="0">
                <a:solidFill>
                  <a:schemeClr val="accent2">
                    <a:lumMod val="75000"/>
                  </a:schemeClr>
                </a:solidFill>
                <a:latin typeface="Abadi" panose="020B0604020104020204" pitchFamily="34" charset="0"/>
              </a:rPr>
              <a:t>YES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 </a:t>
            </a:r>
            <a:r>
              <a:rPr lang="en-US" sz="1800" dirty="0">
                <a:solidFill>
                  <a:schemeClr val="accent2">
                    <a:lumMod val="75000"/>
                  </a:schemeClr>
                </a:solidFill>
                <a:latin typeface="Abadi" panose="020B0604020104020204" pitchFamily="34" charset="0"/>
              </a:rPr>
              <a:t>YES</a:t>
            </a:r>
          </a:p>
          <a:p>
            <a:pPr>
              <a:lnSpc>
                <a:spcPct val="100000"/>
              </a:lnSpc>
              <a:spcBef>
                <a:spcPts val="1400"/>
              </a:spcBef>
            </a:pPr>
            <a:r>
              <a:rPr lang="en-US" sz="2200" dirty="0">
                <a:solidFill>
                  <a:schemeClr val="accent3">
                    <a:lumMod val="25000"/>
                  </a:schemeClr>
                </a:solidFill>
                <a:latin typeface="Abadi" panose="020B0604020104020204" pitchFamily="34" charset="0"/>
              </a:rPr>
              <a:t>GitHub page </a:t>
            </a:r>
            <a:r>
              <a:rPr lang="en-US" sz="2200" dirty="0">
                <a:solidFill>
                  <a:schemeClr val="accent3">
                    <a:lumMod val="25000"/>
                  </a:schemeClr>
                </a:solidFill>
                <a:latin typeface="Abadi" panose="020B0604020104020204" pitchFamily="34" charset="0"/>
                <a:hlinkClick r:id="rId3"/>
              </a:rPr>
              <a:t>here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web application assists in the interactive visual analytics on SpaceX launch data in real-time. Added launch site dropdown, pie chart, payload range slide and a scatter chart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This dashboard helped answering the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successful landing? </a:t>
            </a:r>
            <a:r>
              <a:rPr lang="en-US" sz="1800" dirty="0">
                <a:solidFill>
                  <a:schemeClr val="accent2">
                    <a:lumMod val="75000"/>
                  </a:schemeClr>
                </a:solidFill>
                <a:latin typeface="Abadi" panose="020B0604020104020204" pitchFamily="34" charset="0"/>
              </a:rPr>
              <a:t>KSC LC-39A (10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landing successful rate? </a:t>
            </a:r>
            <a:r>
              <a:rPr lang="en-US" sz="1800" dirty="0">
                <a:solidFill>
                  <a:schemeClr val="accent2">
                    <a:lumMod val="75000"/>
                  </a:schemeClr>
                </a:solidFill>
                <a:latin typeface="Abadi" panose="020B0604020104020204" pitchFamily="34" charset="0"/>
              </a:rPr>
              <a:t>KSC LC-39A (76.9%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 has the highest lading success rate? </a:t>
            </a:r>
            <a:r>
              <a:rPr lang="en-US" sz="1800" dirty="0">
                <a:solidFill>
                  <a:schemeClr val="accent2">
                    <a:lumMod val="75000"/>
                  </a:schemeClr>
                </a:solidFill>
                <a:latin typeface="Abadi" panose="020B0604020104020204" pitchFamily="34" charset="0"/>
              </a:rPr>
              <a:t>2000-5000 kg</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 has the lowest landing success rate? </a:t>
            </a:r>
            <a:r>
              <a:rPr lang="en-US" sz="1800" dirty="0">
                <a:solidFill>
                  <a:schemeClr val="accent2">
                    <a:lumMod val="75000"/>
                  </a:schemeClr>
                </a:solidFill>
                <a:latin typeface="Abadi" panose="020B0604020104020204" pitchFamily="34" charset="0"/>
              </a:rPr>
              <a:t>0-2000 and 5500-7000 kg</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has the highest landing success rate? </a:t>
            </a:r>
            <a:r>
              <a:rPr lang="en-US" sz="1800" dirty="0">
                <a:solidFill>
                  <a:schemeClr val="accent2">
                    <a:lumMod val="75000"/>
                  </a:schemeClr>
                </a:solidFill>
                <a:latin typeface="Abadi" panose="020B0604020104020204" pitchFamily="34" charset="0"/>
              </a:rPr>
              <a:t>FT</a:t>
            </a:r>
          </a:p>
          <a:p>
            <a:pPr>
              <a:lnSpc>
                <a:spcPct val="100000"/>
              </a:lnSpc>
              <a:spcBef>
                <a:spcPts val="1400"/>
              </a:spcBef>
            </a:pPr>
            <a:r>
              <a:rPr lang="en-US" sz="2200" dirty="0">
                <a:latin typeface="Abadi" panose="020B0604020104020204" pitchFamily="34" charset="0"/>
              </a:rPr>
              <a:t>GitHub page </a:t>
            </a:r>
            <a:r>
              <a:rPr lang="en-US" sz="2200" dirty="0">
                <a:latin typeface="Abadi" panose="020B0604020104020204" pitchFamily="34" charset="0"/>
                <a:hlinkClick r:id="rId3"/>
              </a:rPr>
              <a:t>here</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18321" cy="4351338"/>
          </a:xfrm>
          <a:prstGeom prst="rect">
            <a:avLst/>
          </a:prstGeom>
        </p:spPr>
        <p:txBody>
          <a:bodyPr>
            <a:normAutofit lnSpcReduction="10000"/>
          </a:bodyPr>
          <a:lstStyle/>
          <a:p>
            <a:r>
              <a:rPr lang="en-US" sz="2000" dirty="0"/>
              <a:t>Functions from </a:t>
            </a:r>
            <a:r>
              <a:rPr lang="en-US" sz="2000" dirty="0" err="1"/>
              <a:t>sklearn</a:t>
            </a:r>
            <a:r>
              <a:rPr lang="en-US" sz="2000" dirty="0"/>
              <a:t> library are used to create our machine learning models</a:t>
            </a:r>
          </a:p>
          <a:p>
            <a:r>
              <a:rPr lang="en-US" sz="2000" dirty="0"/>
              <a:t>The following machine learning algorithms were tested:</a:t>
            </a:r>
          </a:p>
          <a:p>
            <a:pPr lvl="1"/>
            <a:r>
              <a:rPr lang="en-US" sz="1800" dirty="0"/>
              <a:t>Logistic Regression</a:t>
            </a:r>
          </a:p>
          <a:p>
            <a:pPr lvl="1"/>
            <a:r>
              <a:rPr lang="en-US" sz="1800" dirty="0"/>
              <a:t>SVM</a:t>
            </a:r>
          </a:p>
          <a:p>
            <a:pPr lvl="1"/>
            <a:r>
              <a:rPr lang="en-US" sz="1800" dirty="0"/>
              <a:t>Decision Tree</a:t>
            </a:r>
          </a:p>
          <a:p>
            <a:pPr lvl="1"/>
            <a:r>
              <a:rPr lang="en-US" sz="1800" dirty="0"/>
              <a:t>K Nearest Neighbors (KNN)</a:t>
            </a:r>
          </a:p>
          <a:p>
            <a:r>
              <a:rPr lang="en-US" sz="2200" dirty="0"/>
              <a:t>The best selected model are chosen based on their accuracy score on test data and confusion matrix</a:t>
            </a:r>
          </a:p>
          <a:p>
            <a:endParaRPr lang="en-US" sz="2000" dirty="0"/>
          </a:p>
          <a:p>
            <a:r>
              <a:rPr lang="en-US" sz="2000" dirty="0"/>
              <a:t>GitHub page </a:t>
            </a:r>
            <a:r>
              <a:rPr lang="en-US" sz="2000" dirty="0">
                <a:hlinkClick r:id="rId3"/>
              </a:rPr>
              <a:t>here</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Agrupar 1">
            <a:extLst>
              <a:ext uri="{FF2B5EF4-FFF2-40B4-BE49-F238E27FC236}">
                <a16:creationId xmlns:a16="http://schemas.microsoft.com/office/drawing/2014/main" id="{E5E7F1A2-4B23-65BD-E761-85ED535CEB54}"/>
              </a:ext>
            </a:extLst>
          </p:cNvPr>
          <p:cNvGrpSpPr/>
          <p:nvPr/>
        </p:nvGrpSpPr>
        <p:grpSpPr>
          <a:xfrm>
            <a:off x="8063568" y="1667017"/>
            <a:ext cx="2922295" cy="4437692"/>
            <a:chOff x="5203382" y="276225"/>
            <a:chExt cx="2445289" cy="3474929"/>
          </a:xfrm>
        </p:grpSpPr>
        <p:sp>
          <p:nvSpPr>
            <p:cNvPr id="6" name="Retângulo: Cantos Arredondados 5">
              <a:extLst>
                <a:ext uri="{FF2B5EF4-FFF2-40B4-BE49-F238E27FC236}">
                  <a16:creationId xmlns:a16="http://schemas.microsoft.com/office/drawing/2014/main" id="{3E11974B-A3B7-C562-9BD9-4ECF7E3EE484}"/>
                </a:ext>
              </a:extLst>
            </p:cNvPr>
            <p:cNvSpPr/>
            <p:nvPr/>
          </p:nvSpPr>
          <p:spPr>
            <a:xfrm>
              <a:off x="5212438" y="276225"/>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Read dataset into </a:t>
              </a:r>
              <a:r>
                <a:rPr lang="en-US" sz="1100" dirty="0" err="1">
                  <a:effectLst>
                    <a:outerShdw blurRad="50800" dist="38100" algn="l" rotWithShape="0">
                      <a:prstClr val="black">
                        <a:alpha val="40000"/>
                      </a:prstClr>
                    </a:outerShdw>
                  </a:effectLst>
                </a:rPr>
                <a:t>dataframe</a:t>
              </a:r>
              <a:r>
                <a:rPr lang="en-US" sz="1100" dirty="0">
                  <a:effectLst>
                    <a:outerShdw blurRad="50800" dist="38100" algn="l" rotWithShape="0">
                      <a:prstClr val="black">
                        <a:alpha val="40000"/>
                      </a:prstClr>
                    </a:outerShdw>
                  </a:effectLst>
                </a:rPr>
                <a:t> and create ‘</a:t>
              </a:r>
              <a:r>
                <a:rPr lang="en-US" sz="1100" dirty="0" err="1">
                  <a:effectLst>
                    <a:outerShdw blurRad="50800" dist="38100" algn="l" rotWithShape="0">
                      <a:prstClr val="black">
                        <a:alpha val="40000"/>
                      </a:prstClr>
                    </a:outerShdw>
                  </a:effectLst>
                </a:rPr>
                <a:t>class’array</a:t>
              </a:r>
              <a:endParaRPr lang="en-US" sz="1100" dirty="0">
                <a:effectLst>
                  <a:outerShdw blurRad="50800" dist="38100" algn="l" rotWithShape="0">
                    <a:prstClr val="black">
                      <a:alpha val="40000"/>
                    </a:prstClr>
                  </a:outerShdw>
                </a:effectLst>
              </a:endParaRPr>
            </a:p>
          </p:txBody>
        </p:sp>
        <p:sp>
          <p:nvSpPr>
            <p:cNvPr id="7" name="Retângulo: Cantos Arredondados 6">
              <a:extLst>
                <a:ext uri="{FF2B5EF4-FFF2-40B4-BE49-F238E27FC236}">
                  <a16:creationId xmlns:a16="http://schemas.microsoft.com/office/drawing/2014/main" id="{7695F98F-3184-B397-F6C0-CE02F83A76FB}"/>
                </a:ext>
              </a:extLst>
            </p:cNvPr>
            <p:cNvSpPr/>
            <p:nvPr/>
          </p:nvSpPr>
          <p:spPr>
            <a:xfrm>
              <a:off x="5846180" y="1026154"/>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Standardize the data</a:t>
              </a:r>
            </a:p>
          </p:txBody>
        </p:sp>
        <p:sp>
          <p:nvSpPr>
            <p:cNvPr id="8" name="Retângulo: Cantos Arredondados 7">
              <a:extLst>
                <a:ext uri="{FF2B5EF4-FFF2-40B4-BE49-F238E27FC236}">
                  <a16:creationId xmlns:a16="http://schemas.microsoft.com/office/drawing/2014/main" id="{4CBDFF7A-2A9F-3ED9-A6B9-3A2DF7E7420D}"/>
                </a:ext>
              </a:extLst>
            </p:cNvPr>
            <p:cNvSpPr/>
            <p:nvPr/>
          </p:nvSpPr>
          <p:spPr>
            <a:xfrm>
              <a:off x="5203382" y="1776083"/>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Train/test split data</a:t>
              </a:r>
            </a:p>
          </p:txBody>
        </p:sp>
        <p:sp>
          <p:nvSpPr>
            <p:cNvPr id="9" name="Retângulo: Cantos Arredondados 8">
              <a:extLst>
                <a:ext uri="{FF2B5EF4-FFF2-40B4-BE49-F238E27FC236}">
                  <a16:creationId xmlns:a16="http://schemas.microsoft.com/office/drawing/2014/main" id="{3937733D-62B0-B877-A240-7D94202BAD0D}"/>
                </a:ext>
              </a:extLst>
            </p:cNvPr>
            <p:cNvSpPr/>
            <p:nvPr/>
          </p:nvSpPr>
          <p:spPr>
            <a:xfrm>
              <a:off x="5846180" y="2526012"/>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Create and refine models</a:t>
              </a:r>
            </a:p>
          </p:txBody>
        </p:sp>
        <p:sp>
          <p:nvSpPr>
            <p:cNvPr id="10" name="Retângulo: Cantos Arredondados 9">
              <a:extLst>
                <a:ext uri="{FF2B5EF4-FFF2-40B4-BE49-F238E27FC236}">
                  <a16:creationId xmlns:a16="http://schemas.microsoft.com/office/drawing/2014/main" id="{06C20264-C935-AAFF-85CB-490F464DEC3F}"/>
                </a:ext>
              </a:extLst>
            </p:cNvPr>
            <p:cNvSpPr/>
            <p:nvPr/>
          </p:nvSpPr>
          <p:spPr>
            <a:xfrm>
              <a:off x="5221491" y="3275941"/>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Find the best performing model</a:t>
              </a:r>
            </a:p>
          </p:txBody>
        </p:sp>
        <p:cxnSp>
          <p:nvCxnSpPr>
            <p:cNvPr id="11" name="Conector de Seta Reta 10">
              <a:extLst>
                <a:ext uri="{FF2B5EF4-FFF2-40B4-BE49-F238E27FC236}">
                  <a16:creationId xmlns:a16="http://schemas.microsoft.com/office/drawing/2014/main" id="{51CB18DE-FCB5-A5A7-B124-5CD084F213A9}"/>
                </a:ext>
              </a:extLst>
            </p:cNvPr>
            <p:cNvCxnSpPr>
              <a:cxnSpLocks/>
              <a:stCxn id="6" idx="2"/>
              <a:endCxn id="7" idx="0"/>
            </p:cNvCxnSpPr>
            <p:nvPr/>
          </p:nvCxnSpPr>
          <p:spPr>
            <a:xfrm>
              <a:off x="6113683" y="751438"/>
              <a:ext cx="633743"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2" name="Conector de Seta Reta 11">
              <a:extLst>
                <a:ext uri="{FF2B5EF4-FFF2-40B4-BE49-F238E27FC236}">
                  <a16:creationId xmlns:a16="http://schemas.microsoft.com/office/drawing/2014/main" id="{5AF0741B-2296-617A-16E6-4018B44994BF}"/>
                </a:ext>
              </a:extLst>
            </p:cNvPr>
            <p:cNvCxnSpPr>
              <a:cxnSpLocks/>
              <a:stCxn id="7" idx="2"/>
              <a:endCxn id="8" idx="0"/>
            </p:cNvCxnSpPr>
            <p:nvPr/>
          </p:nvCxnSpPr>
          <p:spPr>
            <a:xfrm flipH="1">
              <a:off x="6104628" y="1501367"/>
              <a:ext cx="642798"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Conector de Seta Reta 12">
              <a:extLst>
                <a:ext uri="{FF2B5EF4-FFF2-40B4-BE49-F238E27FC236}">
                  <a16:creationId xmlns:a16="http://schemas.microsoft.com/office/drawing/2014/main" id="{1085C2EE-CFF7-BE05-5007-F4C649695761}"/>
                </a:ext>
              </a:extLst>
            </p:cNvPr>
            <p:cNvCxnSpPr>
              <a:cxnSpLocks/>
              <a:stCxn id="8" idx="2"/>
              <a:endCxn id="9" idx="0"/>
            </p:cNvCxnSpPr>
            <p:nvPr/>
          </p:nvCxnSpPr>
          <p:spPr>
            <a:xfrm>
              <a:off x="6104628" y="2251296"/>
              <a:ext cx="642797"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Conector de Seta Reta 13">
              <a:extLst>
                <a:ext uri="{FF2B5EF4-FFF2-40B4-BE49-F238E27FC236}">
                  <a16:creationId xmlns:a16="http://schemas.microsoft.com/office/drawing/2014/main" id="{A533CB87-2530-19D1-9BA1-707F419B1C91}"/>
                </a:ext>
              </a:extLst>
            </p:cNvPr>
            <p:cNvCxnSpPr>
              <a:cxnSpLocks/>
              <a:stCxn id="9" idx="2"/>
              <a:endCxn id="10" idx="0"/>
            </p:cNvCxnSpPr>
            <p:nvPr/>
          </p:nvCxnSpPr>
          <p:spPr>
            <a:xfrm flipH="1">
              <a:off x="6122736" y="3001225"/>
              <a:ext cx="624689"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31995" y="5114108"/>
            <a:ext cx="6128010" cy="1238794"/>
          </a:xfrm>
          <a:prstGeom prst="rect">
            <a:avLst/>
          </a:prstGeom>
        </p:spPr>
        <p:txBody>
          <a:bodyPr>
            <a:normAutofit fontScale="92500" lnSpcReduction="10000"/>
          </a:bodyPr>
          <a:lstStyle/>
          <a:p>
            <a:pPr>
              <a:lnSpc>
                <a:spcPct val="100000"/>
              </a:lnSpc>
              <a:spcBef>
                <a:spcPts val="1400"/>
              </a:spcBef>
            </a:pPr>
            <a:r>
              <a:rPr lang="en-CA" sz="1800" dirty="0">
                <a:solidFill>
                  <a:schemeClr val="accent3">
                    <a:lumMod val="25000"/>
                  </a:schemeClr>
                </a:solidFill>
                <a:latin typeface="Abadi" panose="020B0604020104020204" pitchFamily="34" charset="0"/>
              </a:rPr>
              <a:t>Success rate (class 1) increases as the number of flights increases</a:t>
            </a:r>
          </a:p>
          <a:p>
            <a:pPr>
              <a:lnSpc>
                <a:spcPct val="100000"/>
              </a:lnSpc>
              <a:spcBef>
                <a:spcPts val="1400"/>
              </a:spcBef>
            </a:pPr>
            <a:r>
              <a:rPr lang="en-CA" sz="1800" dirty="0">
                <a:solidFill>
                  <a:schemeClr val="accent3">
                    <a:lumMod val="25000"/>
                  </a:schemeClr>
                </a:solidFill>
                <a:latin typeface="Abadi" panose="020B0604020104020204" pitchFamily="34" charset="0"/>
              </a:rPr>
              <a:t>For launch site KSC LC 39Am it takes at least 25 launches before a first successful launch</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BA2F94E-BD0E-53DC-3B22-A30E8EF72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3613"/>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92B62087-D33A-EB50-379A-7CF95D895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3613"/>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DA5F20E-580C-9898-5BE7-E9F4B6BE8864}"/>
              </a:ext>
            </a:extLst>
          </p:cNvPr>
          <p:cNvSpPr txBox="1">
            <a:spLocks/>
          </p:cNvSpPr>
          <p:nvPr/>
        </p:nvSpPr>
        <p:spPr>
          <a:xfrm>
            <a:off x="3031995" y="5114108"/>
            <a:ext cx="6128010" cy="123879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800" dirty="0">
                <a:solidFill>
                  <a:schemeClr val="accent3">
                    <a:lumMod val="25000"/>
                  </a:schemeClr>
                </a:solidFill>
                <a:latin typeface="Abadi" panose="020B0604020104020204" pitchFamily="34" charset="0"/>
              </a:rPr>
              <a:t>For launch site VAFB SLC 4E:</a:t>
            </a:r>
          </a:p>
          <a:p>
            <a:pPr lvl="1">
              <a:lnSpc>
                <a:spcPct val="100000"/>
              </a:lnSpc>
              <a:spcBef>
                <a:spcPts val="1400"/>
              </a:spcBef>
            </a:pPr>
            <a:r>
              <a:rPr lang="en-CA" sz="1400" dirty="0">
                <a:solidFill>
                  <a:schemeClr val="accent3">
                    <a:lumMod val="25000"/>
                  </a:schemeClr>
                </a:solidFill>
                <a:latin typeface="Abadi" panose="020B0604020104020204" pitchFamily="34" charset="0"/>
              </a:rPr>
              <a:t>There are no rockets launched with payload mass greater than 10,000 kg</a:t>
            </a:r>
          </a:p>
          <a:p>
            <a:pPr lvl="1">
              <a:lnSpc>
                <a:spcPct val="100000"/>
              </a:lnSpc>
              <a:spcBef>
                <a:spcPts val="1400"/>
              </a:spcBef>
            </a:pPr>
            <a:r>
              <a:rPr lang="en-CA" sz="1400" dirty="0">
                <a:solidFill>
                  <a:schemeClr val="accent3">
                    <a:lumMod val="25000"/>
                  </a:schemeClr>
                </a:solidFill>
                <a:latin typeface="Abadi" panose="020B0604020104020204" pitchFamily="34" charset="0"/>
              </a:rPr>
              <a:t>Rate of successful landing (class 1) increases with payload mass</a:t>
            </a:r>
          </a:p>
          <a:p>
            <a:pPr>
              <a:lnSpc>
                <a:spcPct val="100000"/>
              </a:lnSpc>
              <a:spcBef>
                <a:spcPts val="1400"/>
              </a:spcBef>
            </a:pPr>
            <a:r>
              <a:rPr lang="en-CA" sz="1800" dirty="0">
                <a:solidFill>
                  <a:schemeClr val="accent3">
                    <a:lumMod val="25000"/>
                  </a:schemeClr>
                </a:solidFill>
                <a:latin typeface="Abadi" panose="020B0604020104020204" pitchFamily="34" charset="0"/>
              </a:rPr>
              <a:t>There are no clear correlation between launch site and payload mass</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EF4E6930-0346-5247-2151-71046C11E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36" y="1654392"/>
            <a:ext cx="5400675"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DFEF4010-8507-9426-E4D1-7E40D30C6421}"/>
              </a:ext>
            </a:extLst>
          </p:cNvPr>
          <p:cNvSpPr txBox="1">
            <a:spLocks/>
          </p:cNvSpPr>
          <p:nvPr/>
        </p:nvSpPr>
        <p:spPr>
          <a:xfrm>
            <a:off x="6096000" y="2809603"/>
            <a:ext cx="5702702" cy="12387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800" dirty="0">
                <a:solidFill>
                  <a:schemeClr val="accent3">
                    <a:lumMod val="25000"/>
                  </a:schemeClr>
                </a:solidFill>
                <a:latin typeface="Abadi" panose="020B0604020104020204" pitchFamily="34" charset="0"/>
              </a:rPr>
              <a:t>Orbits ES-L1, GEO, HEO and SSO have the highest successful rates</a:t>
            </a:r>
          </a:p>
          <a:p>
            <a:pPr>
              <a:lnSpc>
                <a:spcPct val="100000"/>
              </a:lnSpc>
              <a:spcBef>
                <a:spcPts val="1400"/>
              </a:spcBef>
            </a:pPr>
            <a:r>
              <a:rPr lang="en-CA" sz="1800" dirty="0">
                <a:solidFill>
                  <a:schemeClr val="accent3">
                    <a:lumMod val="25000"/>
                  </a:schemeClr>
                </a:solidFill>
                <a:latin typeface="Abadi" panose="020B0604020104020204" pitchFamily="34" charset="0"/>
              </a:rPr>
              <a:t>GTO orbit has the lowest success rate</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A4467EE-D3DA-5205-66F0-4260F72E3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718582"/>
            <a:ext cx="5695950"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9AAAEB8-719D-36DF-E87E-A933A29C05D3}"/>
              </a:ext>
            </a:extLst>
          </p:cNvPr>
          <p:cNvSpPr txBox="1">
            <a:spLocks/>
          </p:cNvSpPr>
          <p:nvPr/>
        </p:nvSpPr>
        <p:spPr>
          <a:xfrm>
            <a:off x="6096000" y="2809602"/>
            <a:ext cx="5702702" cy="1792877"/>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800" dirty="0">
                <a:solidFill>
                  <a:schemeClr val="accent3">
                    <a:lumMod val="25000"/>
                  </a:schemeClr>
                </a:solidFill>
                <a:latin typeface="Abadi" panose="020B0604020104020204" pitchFamily="34" charset="0"/>
              </a:rPr>
              <a:t>For VLEO, first successful landing (class 1) doesn’t occur until 60+ number of flights</a:t>
            </a:r>
          </a:p>
          <a:p>
            <a:pPr>
              <a:lnSpc>
                <a:spcPct val="100000"/>
              </a:lnSpc>
              <a:spcBef>
                <a:spcPts val="1400"/>
              </a:spcBef>
            </a:pPr>
            <a:r>
              <a:rPr lang="en-CA" sz="1800" dirty="0">
                <a:solidFill>
                  <a:schemeClr val="accent3">
                    <a:lumMod val="25000"/>
                  </a:schemeClr>
                </a:solidFill>
                <a:latin typeface="Abadi" panose="020B0604020104020204" pitchFamily="34" charset="0"/>
              </a:rPr>
              <a:t>For most orbits (LEO, ISS, PO, SSO, MEO, VLEO) successful landing rates appear to increase with flight numbers</a:t>
            </a:r>
          </a:p>
          <a:p>
            <a:pPr>
              <a:lnSpc>
                <a:spcPct val="100000"/>
              </a:lnSpc>
              <a:spcBef>
                <a:spcPts val="1400"/>
              </a:spcBef>
            </a:pPr>
            <a:r>
              <a:rPr lang="en-CA" sz="1800" dirty="0">
                <a:solidFill>
                  <a:schemeClr val="accent3">
                    <a:lumMod val="25000"/>
                  </a:schemeClr>
                </a:solidFill>
                <a:latin typeface="Abadi" panose="020B0604020104020204" pitchFamily="34" charset="0"/>
              </a:rPr>
              <a:t>There is no correlation between flight number and orbit for GTO</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164815D2-F181-1074-2DBF-FFC717B5E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688102"/>
            <a:ext cx="5800725" cy="42481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DC73075-DB2B-3060-6E9E-85A2AC933C18}"/>
              </a:ext>
            </a:extLst>
          </p:cNvPr>
          <p:cNvSpPr txBox="1">
            <a:spLocks/>
          </p:cNvSpPr>
          <p:nvPr/>
        </p:nvSpPr>
        <p:spPr>
          <a:xfrm>
            <a:off x="6096000" y="2809602"/>
            <a:ext cx="5702702" cy="17928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800" dirty="0">
                <a:solidFill>
                  <a:schemeClr val="accent3">
                    <a:lumMod val="25000"/>
                  </a:schemeClr>
                </a:solidFill>
                <a:latin typeface="Abadi" panose="020B0604020104020204" pitchFamily="34" charset="0"/>
              </a:rPr>
              <a:t>Successful landing rates (class 1) appear to increase with Pay load mass for orbits LEO, ISS, PO, SSO</a:t>
            </a:r>
          </a:p>
          <a:p>
            <a:pPr>
              <a:lnSpc>
                <a:spcPct val="100000"/>
              </a:lnSpc>
              <a:spcBef>
                <a:spcPts val="1400"/>
              </a:spcBef>
            </a:pPr>
            <a:r>
              <a:rPr lang="en-CA" sz="1800" dirty="0">
                <a:solidFill>
                  <a:schemeClr val="accent3">
                    <a:lumMod val="25000"/>
                  </a:schemeClr>
                </a:solidFill>
                <a:latin typeface="Abadi" panose="020B0604020104020204" pitchFamily="34" charset="0"/>
              </a:rPr>
              <a:t>For GEO orbit, there is no correlation between payload mass and orbit for a successful landing</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363241A2-75E8-1340-64CA-9691D7F7C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71" y="1741035"/>
            <a:ext cx="5400675"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D606B51-514C-F08D-2324-8FBCEA92F97A}"/>
              </a:ext>
            </a:extLst>
          </p:cNvPr>
          <p:cNvSpPr txBox="1">
            <a:spLocks/>
          </p:cNvSpPr>
          <p:nvPr/>
        </p:nvSpPr>
        <p:spPr>
          <a:xfrm>
            <a:off x="6096000" y="2809602"/>
            <a:ext cx="5702702" cy="179287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800" dirty="0">
                <a:solidFill>
                  <a:schemeClr val="accent3">
                    <a:lumMod val="25000"/>
                  </a:schemeClr>
                </a:solidFill>
                <a:latin typeface="Abadi" panose="020B0604020104020204" pitchFamily="34" charset="0"/>
              </a:rPr>
              <a:t>Success rates increased about 80% between 2013 and 2020</a:t>
            </a:r>
          </a:p>
          <a:p>
            <a:pPr>
              <a:lnSpc>
                <a:spcPct val="100000"/>
              </a:lnSpc>
              <a:spcBef>
                <a:spcPts val="1400"/>
              </a:spcBef>
            </a:pPr>
            <a:r>
              <a:rPr lang="en-CA" sz="1800" dirty="0">
                <a:solidFill>
                  <a:schemeClr val="accent3">
                    <a:lumMod val="25000"/>
                  </a:schemeClr>
                </a:solidFill>
                <a:latin typeface="Abadi" panose="020B0604020104020204" pitchFamily="34" charset="0"/>
              </a:rPr>
              <a:t>Success rates remained the same between 2010 and 2013 and between 2014 and 2015</a:t>
            </a:r>
          </a:p>
          <a:p>
            <a:pPr>
              <a:lnSpc>
                <a:spcPct val="100000"/>
              </a:lnSpc>
              <a:spcBef>
                <a:spcPts val="1400"/>
              </a:spcBef>
            </a:pPr>
            <a:r>
              <a:rPr lang="en-CA" sz="1800" dirty="0">
                <a:solidFill>
                  <a:schemeClr val="accent3">
                    <a:lumMod val="25000"/>
                  </a:schemeClr>
                </a:solidFill>
                <a:latin typeface="Abadi" panose="020B0604020104020204" pitchFamily="34" charset="0"/>
              </a:rPr>
              <a:t>Success rates decreased between 2017and 2018 and between 2019 and 2020</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0229"/>
            <a:ext cx="9745589" cy="162673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‘distinct’ returns only the unique values from the queries column</a:t>
            </a: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3834BA70-05F6-E763-6863-E36CAC99DEFF}"/>
              </a:ext>
            </a:extLst>
          </p:cNvPr>
          <p:cNvPicPr>
            <a:picLocks noChangeAspect="1"/>
          </p:cNvPicPr>
          <p:nvPr/>
        </p:nvPicPr>
        <p:blipFill>
          <a:blip r:embed="rId3"/>
          <a:stretch>
            <a:fillRect/>
          </a:stretch>
        </p:blipFill>
        <p:spPr>
          <a:xfrm>
            <a:off x="1346273" y="1381397"/>
            <a:ext cx="9363075" cy="29718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14C2F605-45A5-A55A-B124-8700796E2B6F}"/>
              </a:ext>
            </a:extLst>
          </p:cNvPr>
          <p:cNvSpPr txBox="1">
            <a:spLocks/>
          </p:cNvSpPr>
          <p:nvPr/>
        </p:nvSpPr>
        <p:spPr>
          <a:xfrm>
            <a:off x="770011" y="5635877"/>
            <a:ext cx="9745589" cy="933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using ‘like’ and format ‘CCA%’, it returns records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starts with ‘CCA’</a:t>
            </a:r>
          </a:p>
          <a:p>
            <a:pPr>
              <a:lnSpc>
                <a:spcPct val="100000"/>
              </a:lnSpc>
              <a:spcBef>
                <a:spcPts val="1400"/>
              </a:spcBef>
            </a:pPr>
            <a:r>
              <a:rPr lang="en-US" sz="1800" dirty="0">
                <a:solidFill>
                  <a:schemeClr val="accent3">
                    <a:lumMod val="25000"/>
                  </a:schemeClr>
                </a:solidFill>
                <a:latin typeface="Abadi" panose="020B0604020104020204" pitchFamily="34" charset="0"/>
              </a:rPr>
              <a:t>‘limit 5’ limits the number of returned records to 5</a:t>
            </a:r>
          </a:p>
        </p:txBody>
      </p:sp>
      <p:pic>
        <p:nvPicPr>
          <p:cNvPr id="7" name="Imagem 6">
            <a:extLst>
              <a:ext uri="{FF2B5EF4-FFF2-40B4-BE49-F238E27FC236}">
                <a16:creationId xmlns:a16="http://schemas.microsoft.com/office/drawing/2014/main" id="{EDEFF496-2005-FCDE-59DD-E8DF889022AE}"/>
              </a:ext>
            </a:extLst>
          </p:cNvPr>
          <p:cNvPicPr>
            <a:picLocks noChangeAspect="1"/>
          </p:cNvPicPr>
          <p:nvPr/>
        </p:nvPicPr>
        <p:blipFill>
          <a:blip r:embed="rId3"/>
          <a:stretch>
            <a:fillRect/>
          </a:stretch>
        </p:blipFill>
        <p:spPr>
          <a:xfrm>
            <a:off x="2540997" y="1302058"/>
            <a:ext cx="7016659" cy="43338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489C031D-59E4-6EB9-A416-C321E536919D}"/>
              </a:ext>
            </a:extLst>
          </p:cNvPr>
          <p:cNvSpPr txBox="1">
            <a:spLocks/>
          </p:cNvSpPr>
          <p:nvPr/>
        </p:nvSpPr>
        <p:spPr>
          <a:xfrm>
            <a:off x="770010" y="4550229"/>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 adds column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and returns total payload mass for customers named ‘NASA (CRS)’</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7" name="Imagem 6">
            <a:extLst>
              <a:ext uri="{FF2B5EF4-FFF2-40B4-BE49-F238E27FC236}">
                <a16:creationId xmlns:a16="http://schemas.microsoft.com/office/drawing/2014/main" id="{2AD827EA-0278-F6D1-7470-7F51FE5C4D76}"/>
              </a:ext>
            </a:extLst>
          </p:cNvPr>
          <p:cNvPicPr>
            <a:picLocks noChangeAspect="1"/>
          </p:cNvPicPr>
          <p:nvPr/>
        </p:nvPicPr>
        <p:blipFill>
          <a:blip r:embed="rId3"/>
          <a:stretch>
            <a:fillRect/>
          </a:stretch>
        </p:blipFill>
        <p:spPr>
          <a:xfrm>
            <a:off x="1357312" y="1871307"/>
            <a:ext cx="9477375" cy="2114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85A994AC-6E8D-9C07-DA98-DF1702F0E4B3}"/>
              </a:ext>
            </a:extLst>
          </p:cNvPr>
          <p:cNvSpPr txBox="1">
            <a:spLocks/>
          </p:cNvSpPr>
          <p:nvPr/>
        </p:nvSpPr>
        <p:spPr>
          <a:xfrm>
            <a:off x="770010" y="4550229"/>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‘avg’ returns the average of payload mass in ‘PAYLOAD_MASS__KG_’ column where booster version is ‘F9 v1.1’</a:t>
            </a:r>
          </a:p>
        </p:txBody>
      </p:sp>
      <p:pic>
        <p:nvPicPr>
          <p:cNvPr id="7" name="Imagem 6">
            <a:extLst>
              <a:ext uri="{FF2B5EF4-FFF2-40B4-BE49-F238E27FC236}">
                <a16:creationId xmlns:a16="http://schemas.microsoft.com/office/drawing/2014/main" id="{3CC052C7-A7A8-8274-ED13-ECA03BF590C8}"/>
              </a:ext>
            </a:extLst>
          </p:cNvPr>
          <p:cNvPicPr>
            <a:picLocks noChangeAspect="1"/>
          </p:cNvPicPr>
          <p:nvPr/>
        </p:nvPicPr>
        <p:blipFill>
          <a:blip r:embed="rId3"/>
          <a:stretch>
            <a:fillRect/>
          </a:stretch>
        </p:blipFill>
        <p:spPr>
          <a:xfrm>
            <a:off x="1719262" y="1871947"/>
            <a:ext cx="8753475" cy="20859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B4546C83-0B0D-6068-D231-E3404393DDB2}"/>
              </a:ext>
            </a:extLst>
          </p:cNvPr>
          <p:cNvSpPr txBox="1">
            <a:spLocks/>
          </p:cNvSpPr>
          <p:nvPr/>
        </p:nvSpPr>
        <p:spPr>
          <a:xfrm>
            <a:off x="770010" y="4550229"/>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‘min(Date)’ selects the first or the oldest date from ‘</a:t>
            </a:r>
            <a:r>
              <a:rPr lang="en-US" sz="1800" dirty="0" err="1">
                <a:solidFill>
                  <a:schemeClr val="accent3">
                    <a:lumMod val="25000"/>
                  </a:schemeClr>
                </a:solidFill>
                <a:latin typeface="Abadi" panose="020B0604020104020204" pitchFamily="34" charset="0"/>
              </a:rPr>
              <a:t>Date’column</a:t>
            </a:r>
            <a:r>
              <a:rPr lang="en-US" sz="1800" dirty="0">
                <a:solidFill>
                  <a:schemeClr val="accent3">
                    <a:lumMod val="25000"/>
                  </a:schemeClr>
                </a:solidFill>
                <a:latin typeface="Abadi" panose="020B0604020104020204" pitchFamily="34" charset="0"/>
              </a:rPr>
              <a:t> where first successful landing on group pad was achieved</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7" name="Imagem 6">
            <a:extLst>
              <a:ext uri="{FF2B5EF4-FFF2-40B4-BE49-F238E27FC236}">
                <a16:creationId xmlns:a16="http://schemas.microsoft.com/office/drawing/2014/main" id="{486E43DD-5354-A34F-73D5-1C096965650B}"/>
              </a:ext>
            </a:extLst>
          </p:cNvPr>
          <p:cNvPicPr>
            <a:picLocks noChangeAspect="1"/>
          </p:cNvPicPr>
          <p:nvPr/>
        </p:nvPicPr>
        <p:blipFill rotWithShape="1">
          <a:blip r:embed="rId3"/>
          <a:srcRect t="10727"/>
          <a:stretch/>
        </p:blipFill>
        <p:spPr>
          <a:xfrm>
            <a:off x="1579636" y="1746912"/>
            <a:ext cx="8896350" cy="24999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CAF8292D-1B9F-56B7-2728-1E98F05FD610}"/>
              </a:ext>
            </a:extLst>
          </p:cNvPr>
          <p:cNvSpPr txBox="1">
            <a:spLocks/>
          </p:cNvSpPr>
          <p:nvPr/>
        </p:nvSpPr>
        <p:spPr>
          <a:xfrm>
            <a:off x="770010" y="4550229"/>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query finds the booster version where payload mass is greater than 400 but less than 6000 and the landing outcome is successful in drone ship</a:t>
            </a:r>
          </a:p>
          <a:p>
            <a:pPr>
              <a:lnSpc>
                <a:spcPct val="100000"/>
              </a:lnSpc>
              <a:spcBef>
                <a:spcPts val="1400"/>
              </a:spcBef>
            </a:pPr>
            <a:r>
              <a:rPr lang="en-US" sz="1800" dirty="0">
                <a:solidFill>
                  <a:schemeClr val="accent3">
                    <a:lumMod val="25000"/>
                  </a:schemeClr>
                </a:solidFill>
                <a:latin typeface="Abadi" panose="020B0604020104020204" pitchFamily="34" charset="0"/>
              </a:rPr>
              <a:t>the ‘and’ in the ‘where’ clause returns booster version where both conditions are true</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6" name="Imagem 5">
            <a:extLst>
              <a:ext uri="{FF2B5EF4-FFF2-40B4-BE49-F238E27FC236}">
                <a16:creationId xmlns:a16="http://schemas.microsoft.com/office/drawing/2014/main" id="{E9E372A6-B625-77B2-C9AF-4BC15FC8FF51}"/>
              </a:ext>
            </a:extLst>
          </p:cNvPr>
          <p:cNvPicPr>
            <a:picLocks noChangeAspect="1"/>
          </p:cNvPicPr>
          <p:nvPr/>
        </p:nvPicPr>
        <p:blipFill>
          <a:blip r:embed="rId3"/>
          <a:stretch>
            <a:fillRect/>
          </a:stretch>
        </p:blipFill>
        <p:spPr>
          <a:xfrm>
            <a:off x="1371600" y="1473247"/>
            <a:ext cx="9448800" cy="3028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479A2555-D4CF-158E-AD4C-CBCA66F80E24}"/>
              </a:ext>
            </a:extLst>
          </p:cNvPr>
          <p:cNvSpPr txBox="1">
            <a:spLocks/>
          </p:cNvSpPr>
          <p:nvPr/>
        </p:nvSpPr>
        <p:spPr>
          <a:xfrm>
            <a:off x="770011" y="4850480"/>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‘group by’ arranges identical data in a column in to groups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7" name="Imagem 6">
            <a:extLst>
              <a:ext uri="{FF2B5EF4-FFF2-40B4-BE49-F238E27FC236}">
                <a16:creationId xmlns:a16="http://schemas.microsoft.com/office/drawing/2014/main" id="{EB09B8EF-9C63-EF26-7691-625E07195B73}"/>
              </a:ext>
            </a:extLst>
          </p:cNvPr>
          <p:cNvPicPr>
            <a:picLocks noChangeAspect="1"/>
          </p:cNvPicPr>
          <p:nvPr/>
        </p:nvPicPr>
        <p:blipFill>
          <a:blip r:embed="rId3"/>
          <a:stretch>
            <a:fillRect/>
          </a:stretch>
        </p:blipFill>
        <p:spPr>
          <a:xfrm>
            <a:off x="1241498" y="1492704"/>
            <a:ext cx="9572625" cy="30575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6465" y="1682528"/>
            <a:ext cx="10499069" cy="434304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will predict if the Space X Falcon 9 first stage will land successfully using several machine learning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main steps in this projects are:</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wrangling and formatting</a:t>
            </a:r>
          </a:p>
          <a:p>
            <a:pPr lvl="1">
              <a:lnSpc>
                <a:spcPct val="100000"/>
              </a:lnSpc>
              <a:spcBef>
                <a:spcPts val="1400"/>
              </a:spcBef>
            </a:pPr>
            <a:r>
              <a:rPr lang="en-US" sz="1800" dirty="0">
                <a:solidFill>
                  <a:schemeClr val="accent3">
                    <a:lumMod val="25000"/>
                  </a:schemeClr>
                </a:solidFill>
                <a:latin typeface="Abadi" panose="020B0604020104020204" pitchFamily="34" charset="0"/>
              </a:rPr>
              <a:t>EDA</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ML Prediction</a:t>
            </a:r>
          </a:p>
          <a:p>
            <a:pPr>
              <a:lnSpc>
                <a:spcPct val="100000"/>
              </a:lnSpc>
              <a:spcBef>
                <a:spcPts val="1400"/>
              </a:spcBef>
            </a:pPr>
            <a:r>
              <a:rPr lang="en-US" sz="2200" dirty="0">
                <a:solidFill>
                  <a:schemeClr val="accent3">
                    <a:lumMod val="25000"/>
                  </a:schemeClr>
                </a:solidFill>
                <a:latin typeface="Abadi" panose="020B0604020104020204" pitchFamily="34" charset="0"/>
              </a:rPr>
              <a:t>Some conclusions are:</a:t>
            </a:r>
          </a:p>
          <a:p>
            <a:pPr lvl="1">
              <a:lnSpc>
                <a:spcPct val="100000"/>
              </a:lnSpc>
              <a:spcBef>
                <a:spcPts val="1400"/>
              </a:spcBef>
            </a:pPr>
            <a:r>
              <a:rPr lang="en-US" sz="1800" dirty="0">
                <a:solidFill>
                  <a:schemeClr val="accent3">
                    <a:lumMod val="25000"/>
                  </a:schemeClr>
                </a:solidFill>
                <a:latin typeface="Abadi" panose="020B0604020104020204" pitchFamily="34" charset="0"/>
              </a:rPr>
              <a:t>Some features of the launches have a correlation with the success or failure to land</a:t>
            </a:r>
          </a:p>
          <a:p>
            <a:pPr lvl="1">
              <a:lnSpc>
                <a:spcPct val="100000"/>
              </a:lnSpc>
              <a:spcBef>
                <a:spcPts val="1400"/>
              </a:spcBef>
            </a:pPr>
            <a:r>
              <a:rPr lang="en-US" sz="1800" b="0" i="0" dirty="0">
                <a:solidFill>
                  <a:srgbClr val="333333"/>
                </a:solidFill>
                <a:effectLst/>
                <a:latin typeface="Abadi" panose="020B0604020104020204" pitchFamily="34" charset="0"/>
              </a:rPr>
              <a:t>Practically all algorithms for prediction give the same 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82DC1FAA-4565-EC50-EE07-08CFA492E6A1}"/>
              </a:ext>
            </a:extLst>
          </p:cNvPr>
          <p:cNvSpPr txBox="1">
            <a:spLocks/>
          </p:cNvSpPr>
          <p:nvPr/>
        </p:nvSpPr>
        <p:spPr>
          <a:xfrm>
            <a:off x="815248" y="5721912"/>
            <a:ext cx="9745589" cy="100895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subquery returns the maximum payload mass by using ‘max’</a:t>
            </a:r>
          </a:p>
          <a:p>
            <a:pPr>
              <a:lnSpc>
                <a:spcPct val="100000"/>
              </a:lnSpc>
              <a:spcBef>
                <a:spcPts val="1400"/>
              </a:spcBef>
            </a:pPr>
            <a:r>
              <a:rPr lang="en-US" sz="1800" dirty="0">
                <a:solidFill>
                  <a:schemeClr val="accent3">
                    <a:lumMod val="25000"/>
                  </a:schemeClr>
                </a:solidFill>
                <a:latin typeface="Abadi" panose="020B0604020104020204" pitchFamily="34" charset="0"/>
              </a:rPr>
              <a:t>the main query returns booster version and respective payload mass where the last is maximum with value of 15600</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7" name="Imagem 6">
            <a:extLst>
              <a:ext uri="{FF2B5EF4-FFF2-40B4-BE49-F238E27FC236}">
                <a16:creationId xmlns:a16="http://schemas.microsoft.com/office/drawing/2014/main" id="{9B1E947A-595F-E9E2-0D0C-A44F6F7E47FF}"/>
              </a:ext>
            </a:extLst>
          </p:cNvPr>
          <p:cNvPicPr>
            <a:picLocks noChangeAspect="1"/>
          </p:cNvPicPr>
          <p:nvPr/>
        </p:nvPicPr>
        <p:blipFill>
          <a:blip r:embed="rId3"/>
          <a:stretch>
            <a:fillRect/>
          </a:stretch>
        </p:blipFill>
        <p:spPr>
          <a:xfrm>
            <a:off x="2192861" y="1332601"/>
            <a:ext cx="7669900" cy="433249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56D70302-23C3-0106-18F5-2E6EE4B4B9B5}"/>
              </a:ext>
            </a:extLst>
          </p:cNvPr>
          <p:cNvSpPr txBox="1">
            <a:spLocks/>
          </p:cNvSpPr>
          <p:nvPr/>
        </p:nvSpPr>
        <p:spPr>
          <a:xfrm>
            <a:off x="770010" y="4815100"/>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 identify launch sites as ‘CCAFS LC-40’ and booster version as ‘F9 v1.1 B1012’ and ‘F9 v1.1 B1015’ that had failed landing in drop ship in the year 2015.</a:t>
            </a:r>
          </a:p>
        </p:txBody>
      </p:sp>
      <p:pic>
        <p:nvPicPr>
          <p:cNvPr id="7" name="Imagem 6">
            <a:extLst>
              <a:ext uri="{FF2B5EF4-FFF2-40B4-BE49-F238E27FC236}">
                <a16:creationId xmlns:a16="http://schemas.microsoft.com/office/drawing/2014/main" id="{06DA9D5B-C6F4-42BB-7F4E-240516658F2C}"/>
              </a:ext>
            </a:extLst>
          </p:cNvPr>
          <p:cNvPicPr>
            <a:picLocks noChangeAspect="1"/>
          </p:cNvPicPr>
          <p:nvPr/>
        </p:nvPicPr>
        <p:blipFill>
          <a:blip r:embed="rId3"/>
          <a:stretch>
            <a:fillRect/>
          </a:stretch>
        </p:blipFill>
        <p:spPr>
          <a:xfrm>
            <a:off x="1300162" y="1466139"/>
            <a:ext cx="9591675" cy="3143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D38EEE1B-69AB-19CE-1905-AF9E6E530F90}"/>
              </a:ext>
            </a:extLst>
          </p:cNvPr>
          <p:cNvSpPr txBox="1">
            <a:spLocks/>
          </p:cNvSpPr>
          <p:nvPr/>
        </p:nvSpPr>
        <p:spPr>
          <a:xfrm>
            <a:off x="770011" y="5613844"/>
            <a:ext cx="9745589" cy="16267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the ‘order by’ arranges the counts in descending order</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p:txBody>
      </p:sp>
      <p:pic>
        <p:nvPicPr>
          <p:cNvPr id="7" name="Imagem 6">
            <a:extLst>
              <a:ext uri="{FF2B5EF4-FFF2-40B4-BE49-F238E27FC236}">
                <a16:creationId xmlns:a16="http://schemas.microsoft.com/office/drawing/2014/main" id="{3C7F612B-A6D0-BCCE-EE05-DEE9407B0C51}"/>
              </a:ext>
            </a:extLst>
          </p:cNvPr>
          <p:cNvPicPr>
            <a:picLocks noChangeAspect="1"/>
          </p:cNvPicPr>
          <p:nvPr/>
        </p:nvPicPr>
        <p:blipFill>
          <a:blip r:embed="rId3"/>
          <a:stretch>
            <a:fillRect/>
          </a:stretch>
        </p:blipFill>
        <p:spPr>
          <a:xfrm>
            <a:off x="1542268" y="1399508"/>
            <a:ext cx="8193135" cy="40589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Espaço Reservado para Conteúdo 5">
            <a:extLst>
              <a:ext uri="{FF2B5EF4-FFF2-40B4-BE49-F238E27FC236}">
                <a16:creationId xmlns:a16="http://schemas.microsoft.com/office/drawing/2014/main" id="{2C67DFBF-B543-AA97-A8D3-2472F688500D}"/>
              </a:ext>
            </a:extLst>
          </p:cNvPr>
          <p:cNvPicPr>
            <a:picLocks noGrp="1" noChangeAspect="1"/>
          </p:cNvPicPr>
          <p:nvPr>
            <p:ph idx="4294967295"/>
          </p:nvPr>
        </p:nvPicPr>
        <p:blipFill>
          <a:blip r:embed="rId3"/>
          <a:stretch>
            <a:fillRect/>
          </a:stretch>
        </p:blipFill>
        <p:spPr>
          <a:xfrm>
            <a:off x="852743" y="1545771"/>
            <a:ext cx="5320736" cy="2375672"/>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Launch Sites Map</a:t>
            </a:r>
          </a:p>
        </p:txBody>
      </p:sp>
      <p:pic>
        <p:nvPicPr>
          <p:cNvPr id="8" name="Imagem 7">
            <a:extLst>
              <a:ext uri="{FF2B5EF4-FFF2-40B4-BE49-F238E27FC236}">
                <a16:creationId xmlns:a16="http://schemas.microsoft.com/office/drawing/2014/main" id="{0D8BC52B-5E62-880B-4DB8-5A6CF58B21D6}"/>
              </a:ext>
            </a:extLst>
          </p:cNvPr>
          <p:cNvPicPr>
            <a:picLocks noChangeAspect="1"/>
          </p:cNvPicPr>
          <p:nvPr/>
        </p:nvPicPr>
        <p:blipFill>
          <a:blip r:embed="rId4"/>
          <a:stretch>
            <a:fillRect/>
          </a:stretch>
        </p:blipFill>
        <p:spPr>
          <a:xfrm>
            <a:off x="806426" y="4240547"/>
            <a:ext cx="3596544" cy="2195888"/>
          </a:xfrm>
          <a:prstGeom prst="rect">
            <a:avLst/>
          </a:prstGeom>
        </p:spPr>
      </p:pic>
      <p:pic>
        <p:nvPicPr>
          <p:cNvPr id="10" name="Imagem 9">
            <a:extLst>
              <a:ext uri="{FF2B5EF4-FFF2-40B4-BE49-F238E27FC236}">
                <a16:creationId xmlns:a16="http://schemas.microsoft.com/office/drawing/2014/main" id="{CE8B9150-387D-302C-D3CB-4183B42D5924}"/>
              </a:ext>
            </a:extLst>
          </p:cNvPr>
          <p:cNvPicPr>
            <a:picLocks noChangeAspect="1"/>
          </p:cNvPicPr>
          <p:nvPr/>
        </p:nvPicPr>
        <p:blipFill>
          <a:blip r:embed="rId5"/>
          <a:stretch>
            <a:fillRect/>
          </a:stretch>
        </p:blipFill>
        <p:spPr>
          <a:xfrm>
            <a:off x="6270957" y="4240547"/>
            <a:ext cx="3608235" cy="2177440"/>
          </a:xfrm>
          <a:prstGeom prst="rect">
            <a:avLst/>
          </a:prstGeom>
        </p:spPr>
      </p:pic>
      <p:cxnSp>
        <p:nvCxnSpPr>
          <p:cNvPr id="12" name="Conector de Seta Reta 11">
            <a:extLst>
              <a:ext uri="{FF2B5EF4-FFF2-40B4-BE49-F238E27FC236}">
                <a16:creationId xmlns:a16="http://schemas.microsoft.com/office/drawing/2014/main" id="{01151283-5AF4-5747-0C7B-3B942A81165B}"/>
              </a:ext>
            </a:extLst>
          </p:cNvPr>
          <p:cNvCxnSpPr/>
          <p:nvPr/>
        </p:nvCxnSpPr>
        <p:spPr>
          <a:xfrm>
            <a:off x="1689463" y="3056709"/>
            <a:ext cx="957943" cy="2373085"/>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ACACD01F-63BF-72ED-C8B1-DAD3649B77C0}"/>
              </a:ext>
            </a:extLst>
          </p:cNvPr>
          <p:cNvCxnSpPr>
            <a:cxnSpLocks/>
          </p:cNvCxnSpPr>
          <p:nvPr/>
        </p:nvCxnSpPr>
        <p:spPr>
          <a:xfrm>
            <a:off x="5042263" y="3500846"/>
            <a:ext cx="2451463" cy="1454331"/>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3DEC24F6-1D29-9D8D-2E9D-59AF3B720438}"/>
              </a:ext>
            </a:extLst>
          </p:cNvPr>
          <p:cNvSpPr txBox="1"/>
          <p:nvPr/>
        </p:nvSpPr>
        <p:spPr>
          <a:xfrm>
            <a:off x="2792401" y="3921443"/>
            <a:ext cx="1441420" cy="261610"/>
          </a:xfrm>
          <a:prstGeom prst="rect">
            <a:avLst/>
          </a:prstGeom>
          <a:noFill/>
        </p:spPr>
        <p:txBody>
          <a:bodyPr wrap="none" rtlCol="0">
            <a:spAutoFit/>
          </a:bodyPr>
          <a:lstStyle/>
          <a:p>
            <a:r>
              <a:rPr lang="en-US" sz="1100" dirty="0"/>
              <a:t>Figure 1 – Global Map</a:t>
            </a:r>
          </a:p>
        </p:txBody>
      </p:sp>
      <p:sp>
        <p:nvSpPr>
          <p:cNvPr id="17" name="CaixaDeTexto 16">
            <a:extLst>
              <a:ext uri="{FF2B5EF4-FFF2-40B4-BE49-F238E27FC236}">
                <a16:creationId xmlns:a16="http://schemas.microsoft.com/office/drawing/2014/main" id="{1729AC3A-F7F5-2544-C63A-EF9C71481A7F}"/>
              </a:ext>
            </a:extLst>
          </p:cNvPr>
          <p:cNvSpPr txBox="1"/>
          <p:nvPr/>
        </p:nvSpPr>
        <p:spPr>
          <a:xfrm>
            <a:off x="2000205" y="6427920"/>
            <a:ext cx="1208985" cy="261610"/>
          </a:xfrm>
          <a:prstGeom prst="rect">
            <a:avLst/>
          </a:prstGeom>
          <a:noFill/>
        </p:spPr>
        <p:txBody>
          <a:bodyPr wrap="none" rtlCol="0">
            <a:spAutoFit/>
          </a:bodyPr>
          <a:lstStyle/>
          <a:p>
            <a:r>
              <a:rPr lang="en-US" sz="1100" dirty="0"/>
              <a:t>Figure 2 – Zoom 1</a:t>
            </a:r>
          </a:p>
        </p:txBody>
      </p:sp>
      <p:sp>
        <p:nvSpPr>
          <p:cNvPr id="18" name="CaixaDeTexto 17">
            <a:extLst>
              <a:ext uri="{FF2B5EF4-FFF2-40B4-BE49-F238E27FC236}">
                <a16:creationId xmlns:a16="http://schemas.microsoft.com/office/drawing/2014/main" id="{568D718E-D19E-76FD-B08C-C7B725D09E76}"/>
              </a:ext>
            </a:extLst>
          </p:cNvPr>
          <p:cNvSpPr txBox="1"/>
          <p:nvPr/>
        </p:nvSpPr>
        <p:spPr>
          <a:xfrm>
            <a:off x="7470581" y="6410626"/>
            <a:ext cx="1208985" cy="261610"/>
          </a:xfrm>
          <a:prstGeom prst="rect">
            <a:avLst/>
          </a:prstGeom>
          <a:noFill/>
        </p:spPr>
        <p:txBody>
          <a:bodyPr wrap="none" rtlCol="0">
            <a:spAutoFit/>
          </a:bodyPr>
          <a:lstStyle/>
          <a:p>
            <a:r>
              <a:rPr lang="en-US" sz="1100" dirty="0"/>
              <a:t>Figure 3 – Zoom 2</a:t>
            </a:r>
          </a:p>
        </p:txBody>
      </p:sp>
      <p:sp>
        <p:nvSpPr>
          <p:cNvPr id="19" name="CaixaDeTexto 18">
            <a:extLst>
              <a:ext uri="{FF2B5EF4-FFF2-40B4-BE49-F238E27FC236}">
                <a16:creationId xmlns:a16="http://schemas.microsoft.com/office/drawing/2014/main" id="{2A25EE23-62F7-8E76-E741-5F846872E524}"/>
              </a:ext>
            </a:extLst>
          </p:cNvPr>
          <p:cNvSpPr txBox="1"/>
          <p:nvPr/>
        </p:nvSpPr>
        <p:spPr>
          <a:xfrm>
            <a:off x="6267994" y="1786960"/>
            <a:ext cx="5429794" cy="1754326"/>
          </a:xfrm>
          <a:prstGeom prst="rect">
            <a:avLst/>
          </a:prstGeom>
          <a:noFill/>
        </p:spPr>
        <p:txBody>
          <a:bodyPr wrap="square" rtlCol="0">
            <a:spAutoFit/>
          </a:bodyPr>
          <a:lstStyle/>
          <a:p>
            <a:pPr algn="just"/>
            <a:r>
              <a:rPr lang="en-US" dirty="0"/>
              <a:t>Figure 1 on the eft  displays the global map with Falcon 9 </a:t>
            </a:r>
            <a:r>
              <a:rPr lang="en-US" dirty="0" err="1"/>
              <a:t>lauch</a:t>
            </a:r>
            <a:r>
              <a:rPr lang="en-US" dirty="0"/>
              <a:t> sites are located in the USA (California and Florida). Each launch site contains a circle, a label and a popup to highlight the location and the name of the launch site. It is also evident that all launch sites are near the coastline.</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 9 – Success/Fail Launch Map</a:t>
            </a:r>
          </a:p>
        </p:txBody>
      </p:sp>
      <p:pic>
        <p:nvPicPr>
          <p:cNvPr id="4" name="Imagem 3">
            <a:extLst>
              <a:ext uri="{FF2B5EF4-FFF2-40B4-BE49-F238E27FC236}">
                <a16:creationId xmlns:a16="http://schemas.microsoft.com/office/drawing/2014/main" id="{AAF92EC1-9C86-5B63-0714-73108E1845DA}"/>
              </a:ext>
            </a:extLst>
          </p:cNvPr>
          <p:cNvPicPr preferRelativeResize="0">
            <a:picLocks/>
          </p:cNvPicPr>
          <p:nvPr/>
        </p:nvPicPr>
        <p:blipFill>
          <a:blip r:embed="rId3"/>
          <a:stretch>
            <a:fillRect/>
          </a:stretch>
        </p:blipFill>
        <p:spPr>
          <a:xfrm>
            <a:off x="770011" y="3864157"/>
            <a:ext cx="2648039" cy="1510529"/>
          </a:xfrm>
          <a:prstGeom prst="rect">
            <a:avLst/>
          </a:prstGeom>
        </p:spPr>
      </p:pic>
      <p:pic>
        <p:nvPicPr>
          <p:cNvPr id="7" name="Imagem 6">
            <a:extLst>
              <a:ext uri="{FF2B5EF4-FFF2-40B4-BE49-F238E27FC236}">
                <a16:creationId xmlns:a16="http://schemas.microsoft.com/office/drawing/2014/main" id="{C76A9A39-A914-0A5F-C503-8DC5F48CA8B9}"/>
              </a:ext>
            </a:extLst>
          </p:cNvPr>
          <p:cNvPicPr>
            <a:picLocks noChangeAspect="1"/>
          </p:cNvPicPr>
          <p:nvPr/>
        </p:nvPicPr>
        <p:blipFill>
          <a:blip r:embed="rId4"/>
          <a:stretch>
            <a:fillRect/>
          </a:stretch>
        </p:blipFill>
        <p:spPr>
          <a:xfrm>
            <a:off x="3536977" y="3864157"/>
            <a:ext cx="2516777" cy="1510529"/>
          </a:xfrm>
          <a:prstGeom prst="rect">
            <a:avLst/>
          </a:prstGeom>
        </p:spPr>
      </p:pic>
      <p:pic>
        <p:nvPicPr>
          <p:cNvPr id="10" name="Imagem 9">
            <a:extLst>
              <a:ext uri="{FF2B5EF4-FFF2-40B4-BE49-F238E27FC236}">
                <a16:creationId xmlns:a16="http://schemas.microsoft.com/office/drawing/2014/main" id="{57824167-4D97-A0CB-CBB1-2090396581FA}"/>
              </a:ext>
            </a:extLst>
          </p:cNvPr>
          <p:cNvPicPr>
            <a:picLocks noChangeAspect="1"/>
          </p:cNvPicPr>
          <p:nvPr/>
        </p:nvPicPr>
        <p:blipFill>
          <a:blip r:embed="rId5"/>
          <a:stretch>
            <a:fillRect/>
          </a:stretch>
        </p:blipFill>
        <p:spPr>
          <a:xfrm>
            <a:off x="6158625" y="3864157"/>
            <a:ext cx="2608659" cy="1510529"/>
          </a:xfrm>
          <a:prstGeom prst="rect">
            <a:avLst/>
          </a:prstGeom>
        </p:spPr>
      </p:pic>
      <p:pic>
        <p:nvPicPr>
          <p:cNvPr id="12" name="Imagem 11">
            <a:extLst>
              <a:ext uri="{FF2B5EF4-FFF2-40B4-BE49-F238E27FC236}">
                <a16:creationId xmlns:a16="http://schemas.microsoft.com/office/drawing/2014/main" id="{8EA4BF5E-6271-E07C-B2BA-6E8A1B10302E}"/>
              </a:ext>
            </a:extLst>
          </p:cNvPr>
          <p:cNvPicPr>
            <a:picLocks noChangeAspect="1"/>
          </p:cNvPicPr>
          <p:nvPr/>
        </p:nvPicPr>
        <p:blipFill>
          <a:blip r:embed="rId6"/>
          <a:stretch>
            <a:fillRect/>
          </a:stretch>
        </p:blipFill>
        <p:spPr>
          <a:xfrm>
            <a:off x="8872155" y="3868328"/>
            <a:ext cx="2516777" cy="1506358"/>
          </a:xfrm>
          <a:prstGeom prst="rect">
            <a:avLst/>
          </a:prstGeom>
        </p:spPr>
      </p:pic>
      <p:pic>
        <p:nvPicPr>
          <p:cNvPr id="14" name="Imagem 13">
            <a:extLst>
              <a:ext uri="{FF2B5EF4-FFF2-40B4-BE49-F238E27FC236}">
                <a16:creationId xmlns:a16="http://schemas.microsoft.com/office/drawing/2014/main" id="{4550D914-48F9-512A-8DD6-9DABA868B900}"/>
              </a:ext>
            </a:extLst>
          </p:cNvPr>
          <p:cNvPicPr>
            <a:picLocks noChangeAspect="1"/>
          </p:cNvPicPr>
          <p:nvPr/>
        </p:nvPicPr>
        <p:blipFill>
          <a:blip r:embed="rId7"/>
          <a:stretch>
            <a:fillRect/>
          </a:stretch>
        </p:blipFill>
        <p:spPr>
          <a:xfrm>
            <a:off x="824432" y="1363976"/>
            <a:ext cx="3342620" cy="1939886"/>
          </a:xfrm>
          <a:prstGeom prst="rect">
            <a:avLst/>
          </a:prstGeom>
        </p:spPr>
      </p:pic>
      <p:sp>
        <p:nvSpPr>
          <p:cNvPr id="15" name="CaixaDeTexto 14">
            <a:extLst>
              <a:ext uri="{FF2B5EF4-FFF2-40B4-BE49-F238E27FC236}">
                <a16:creationId xmlns:a16="http://schemas.microsoft.com/office/drawing/2014/main" id="{C4A6EB31-88D3-62B7-D46D-80270DDB0C79}"/>
              </a:ext>
            </a:extLst>
          </p:cNvPr>
          <p:cNvSpPr txBox="1"/>
          <p:nvPr/>
        </p:nvSpPr>
        <p:spPr>
          <a:xfrm>
            <a:off x="1357449" y="3300223"/>
            <a:ext cx="2276585" cy="253916"/>
          </a:xfrm>
          <a:prstGeom prst="rect">
            <a:avLst/>
          </a:prstGeom>
          <a:noFill/>
        </p:spPr>
        <p:txBody>
          <a:bodyPr wrap="none" rtlCol="0">
            <a:spAutoFit/>
          </a:bodyPr>
          <a:lstStyle/>
          <a:p>
            <a:r>
              <a:rPr lang="en-US" sz="1050" dirty="0"/>
              <a:t>Figure 1 – US map with all launch sites</a:t>
            </a:r>
          </a:p>
        </p:txBody>
      </p:sp>
      <p:sp>
        <p:nvSpPr>
          <p:cNvPr id="16" name="CaixaDeTexto 15">
            <a:extLst>
              <a:ext uri="{FF2B5EF4-FFF2-40B4-BE49-F238E27FC236}">
                <a16:creationId xmlns:a16="http://schemas.microsoft.com/office/drawing/2014/main" id="{A60E2C2F-6021-FD85-6782-70A7363505AD}"/>
              </a:ext>
            </a:extLst>
          </p:cNvPr>
          <p:cNvSpPr txBox="1"/>
          <p:nvPr/>
        </p:nvSpPr>
        <p:spPr>
          <a:xfrm>
            <a:off x="1091992" y="5402859"/>
            <a:ext cx="2004075" cy="415498"/>
          </a:xfrm>
          <a:prstGeom prst="rect">
            <a:avLst/>
          </a:prstGeom>
          <a:noFill/>
        </p:spPr>
        <p:txBody>
          <a:bodyPr wrap="none" rtlCol="0">
            <a:spAutoFit/>
          </a:bodyPr>
          <a:lstStyle/>
          <a:p>
            <a:pPr algn="ctr"/>
            <a:r>
              <a:rPr lang="en-US" sz="1050" dirty="0"/>
              <a:t>Figure 2 – VAFB Launch Site with </a:t>
            </a:r>
          </a:p>
          <a:p>
            <a:pPr algn="ctr"/>
            <a:r>
              <a:rPr lang="en-US" sz="1050" dirty="0"/>
              <a:t>success/fail markers</a:t>
            </a:r>
          </a:p>
        </p:txBody>
      </p:sp>
      <p:sp>
        <p:nvSpPr>
          <p:cNvPr id="17" name="CaixaDeTexto 16">
            <a:extLst>
              <a:ext uri="{FF2B5EF4-FFF2-40B4-BE49-F238E27FC236}">
                <a16:creationId xmlns:a16="http://schemas.microsoft.com/office/drawing/2014/main" id="{8E725604-2141-60E0-0F0B-1246B07B2072}"/>
              </a:ext>
            </a:extLst>
          </p:cNvPr>
          <p:cNvSpPr txBox="1"/>
          <p:nvPr/>
        </p:nvSpPr>
        <p:spPr>
          <a:xfrm>
            <a:off x="3628220" y="5423872"/>
            <a:ext cx="2334293" cy="415498"/>
          </a:xfrm>
          <a:prstGeom prst="rect">
            <a:avLst/>
          </a:prstGeom>
          <a:noFill/>
        </p:spPr>
        <p:txBody>
          <a:bodyPr wrap="none" rtlCol="0">
            <a:spAutoFit/>
          </a:bodyPr>
          <a:lstStyle/>
          <a:p>
            <a:pPr algn="ctr"/>
            <a:r>
              <a:rPr lang="en-US" sz="1050" dirty="0"/>
              <a:t>Figure 3 – KSC LC-39A Launch Site with </a:t>
            </a:r>
          </a:p>
          <a:p>
            <a:pPr algn="ctr"/>
            <a:r>
              <a:rPr lang="en-US" sz="1050" dirty="0"/>
              <a:t>success/fail markers</a:t>
            </a:r>
          </a:p>
        </p:txBody>
      </p:sp>
      <p:sp>
        <p:nvSpPr>
          <p:cNvPr id="18" name="CaixaDeTexto 17">
            <a:extLst>
              <a:ext uri="{FF2B5EF4-FFF2-40B4-BE49-F238E27FC236}">
                <a16:creationId xmlns:a16="http://schemas.microsoft.com/office/drawing/2014/main" id="{4664887E-A838-7F65-B780-9879FC81DC4C}"/>
              </a:ext>
            </a:extLst>
          </p:cNvPr>
          <p:cNvSpPr txBox="1"/>
          <p:nvPr/>
        </p:nvSpPr>
        <p:spPr>
          <a:xfrm>
            <a:off x="6232491" y="5423872"/>
            <a:ext cx="2460930" cy="415498"/>
          </a:xfrm>
          <a:prstGeom prst="rect">
            <a:avLst/>
          </a:prstGeom>
          <a:noFill/>
        </p:spPr>
        <p:txBody>
          <a:bodyPr wrap="none" rtlCol="0">
            <a:spAutoFit/>
          </a:bodyPr>
          <a:lstStyle/>
          <a:p>
            <a:pPr algn="ctr"/>
            <a:r>
              <a:rPr lang="en-US" sz="1050" dirty="0"/>
              <a:t>Figure 4 – CCAFS LC-40 Launch Site with </a:t>
            </a:r>
          </a:p>
          <a:p>
            <a:pPr algn="ctr"/>
            <a:r>
              <a:rPr lang="en-US" sz="1050" dirty="0"/>
              <a:t>success/fail markers</a:t>
            </a:r>
          </a:p>
        </p:txBody>
      </p:sp>
      <p:sp>
        <p:nvSpPr>
          <p:cNvPr id="19" name="CaixaDeTexto 18">
            <a:extLst>
              <a:ext uri="{FF2B5EF4-FFF2-40B4-BE49-F238E27FC236}">
                <a16:creationId xmlns:a16="http://schemas.microsoft.com/office/drawing/2014/main" id="{F89B87A5-D469-AD6D-B36E-59FB750083C0}"/>
              </a:ext>
            </a:extLst>
          </p:cNvPr>
          <p:cNvSpPr txBox="1"/>
          <p:nvPr/>
        </p:nvSpPr>
        <p:spPr>
          <a:xfrm>
            <a:off x="8884851" y="5424903"/>
            <a:ext cx="2491388" cy="415498"/>
          </a:xfrm>
          <a:prstGeom prst="rect">
            <a:avLst/>
          </a:prstGeom>
          <a:noFill/>
        </p:spPr>
        <p:txBody>
          <a:bodyPr wrap="none" rtlCol="0">
            <a:spAutoFit/>
          </a:bodyPr>
          <a:lstStyle/>
          <a:p>
            <a:pPr algn="ctr"/>
            <a:r>
              <a:rPr lang="en-US" sz="1050" dirty="0"/>
              <a:t>Figure 5 – CCAFS SLC-40  Launch Site with </a:t>
            </a:r>
          </a:p>
          <a:p>
            <a:pPr algn="ctr"/>
            <a:r>
              <a:rPr lang="en-US" sz="1050" dirty="0"/>
              <a:t>success/fail markers</a:t>
            </a:r>
          </a:p>
        </p:txBody>
      </p:sp>
      <p:sp>
        <p:nvSpPr>
          <p:cNvPr id="20" name="CaixaDeTexto 19">
            <a:extLst>
              <a:ext uri="{FF2B5EF4-FFF2-40B4-BE49-F238E27FC236}">
                <a16:creationId xmlns:a16="http://schemas.microsoft.com/office/drawing/2014/main" id="{FEFC2E28-2C9A-D28D-F415-52087BC472DE}"/>
              </a:ext>
            </a:extLst>
          </p:cNvPr>
          <p:cNvSpPr txBox="1"/>
          <p:nvPr/>
        </p:nvSpPr>
        <p:spPr>
          <a:xfrm>
            <a:off x="4885916" y="1400824"/>
            <a:ext cx="64816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Figure 1 is the US map with all the launch sites. The numbers on each site depicts the total number of launches.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Figure 2, 3, 4 and 5 zoom in each site and displays the success (green) and fail (red) markers.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looking at </a:t>
            </a:r>
            <a:r>
              <a:rPr lang="en-US" dirty="0" err="1"/>
              <a:t>eah</a:t>
            </a:r>
            <a:r>
              <a:rPr lang="en-US" dirty="0"/>
              <a:t> site map, KSC LC-39A has the greatest number of successful landings.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Launch Site Distance Map</a:t>
            </a:r>
          </a:p>
        </p:txBody>
      </p:sp>
      <p:pic>
        <p:nvPicPr>
          <p:cNvPr id="4" name="Imagem 3">
            <a:extLst>
              <a:ext uri="{FF2B5EF4-FFF2-40B4-BE49-F238E27FC236}">
                <a16:creationId xmlns:a16="http://schemas.microsoft.com/office/drawing/2014/main" id="{314BFE3C-3B95-F47B-1123-27D93B1664C3}"/>
              </a:ext>
            </a:extLst>
          </p:cNvPr>
          <p:cNvPicPr>
            <a:picLocks noChangeAspect="1"/>
          </p:cNvPicPr>
          <p:nvPr/>
        </p:nvPicPr>
        <p:blipFill>
          <a:blip r:embed="rId3"/>
          <a:stretch>
            <a:fillRect/>
          </a:stretch>
        </p:blipFill>
        <p:spPr>
          <a:xfrm>
            <a:off x="565785" y="1551362"/>
            <a:ext cx="3775438" cy="2221624"/>
          </a:xfrm>
          <a:prstGeom prst="rect">
            <a:avLst/>
          </a:prstGeom>
        </p:spPr>
      </p:pic>
      <p:pic>
        <p:nvPicPr>
          <p:cNvPr id="7" name="Imagem 6">
            <a:extLst>
              <a:ext uri="{FF2B5EF4-FFF2-40B4-BE49-F238E27FC236}">
                <a16:creationId xmlns:a16="http://schemas.microsoft.com/office/drawing/2014/main" id="{5EB1E3B0-EED0-F910-4DAF-4A7E2772BB0F}"/>
              </a:ext>
            </a:extLst>
          </p:cNvPr>
          <p:cNvPicPr>
            <a:picLocks noChangeAspect="1"/>
          </p:cNvPicPr>
          <p:nvPr/>
        </p:nvPicPr>
        <p:blipFill>
          <a:blip r:embed="rId4"/>
          <a:stretch>
            <a:fillRect/>
          </a:stretch>
        </p:blipFill>
        <p:spPr>
          <a:xfrm>
            <a:off x="4341224" y="1551362"/>
            <a:ext cx="3688080" cy="2212175"/>
          </a:xfrm>
          <a:prstGeom prst="rect">
            <a:avLst/>
          </a:prstGeom>
        </p:spPr>
      </p:pic>
      <p:pic>
        <p:nvPicPr>
          <p:cNvPr id="10" name="Imagem 9">
            <a:extLst>
              <a:ext uri="{FF2B5EF4-FFF2-40B4-BE49-F238E27FC236}">
                <a16:creationId xmlns:a16="http://schemas.microsoft.com/office/drawing/2014/main" id="{DF670751-2E54-C583-07D7-6CB998374776}"/>
              </a:ext>
            </a:extLst>
          </p:cNvPr>
          <p:cNvPicPr>
            <a:picLocks noChangeAspect="1"/>
          </p:cNvPicPr>
          <p:nvPr/>
        </p:nvPicPr>
        <p:blipFill>
          <a:blip r:embed="rId5"/>
          <a:stretch>
            <a:fillRect/>
          </a:stretch>
        </p:blipFill>
        <p:spPr>
          <a:xfrm>
            <a:off x="8125974" y="1551362"/>
            <a:ext cx="3643660" cy="2195539"/>
          </a:xfrm>
          <a:prstGeom prst="rect">
            <a:avLst/>
          </a:prstGeom>
        </p:spPr>
      </p:pic>
      <p:sp>
        <p:nvSpPr>
          <p:cNvPr id="11" name="CaixaDeTexto 10">
            <a:extLst>
              <a:ext uri="{FF2B5EF4-FFF2-40B4-BE49-F238E27FC236}">
                <a16:creationId xmlns:a16="http://schemas.microsoft.com/office/drawing/2014/main" id="{8CEFE5E5-15AE-A4B0-3E39-206488FBEF6A}"/>
              </a:ext>
            </a:extLst>
          </p:cNvPr>
          <p:cNvSpPr txBox="1"/>
          <p:nvPr/>
        </p:nvSpPr>
        <p:spPr>
          <a:xfrm>
            <a:off x="3139173" y="3898853"/>
            <a:ext cx="6092181" cy="369332"/>
          </a:xfrm>
          <a:prstGeom prst="rect">
            <a:avLst/>
          </a:prstGeom>
          <a:noFill/>
        </p:spPr>
        <p:txBody>
          <a:bodyPr wrap="none" rtlCol="0">
            <a:spAutoFit/>
          </a:bodyPr>
          <a:lstStyle/>
          <a:p>
            <a:r>
              <a:rPr lang="en-US" dirty="0"/>
              <a:t>Figure 1 – Proximity site map for VAFB SLC-4E for different sites</a:t>
            </a:r>
          </a:p>
        </p:txBody>
      </p:sp>
      <p:sp>
        <p:nvSpPr>
          <p:cNvPr id="12" name="CaixaDeTexto 11">
            <a:extLst>
              <a:ext uri="{FF2B5EF4-FFF2-40B4-BE49-F238E27FC236}">
                <a16:creationId xmlns:a16="http://schemas.microsoft.com/office/drawing/2014/main" id="{479083D7-F400-EF1D-EEC1-AAAC919D4EA9}"/>
              </a:ext>
            </a:extLst>
          </p:cNvPr>
          <p:cNvSpPr txBox="1"/>
          <p:nvPr/>
        </p:nvSpPr>
        <p:spPr>
          <a:xfrm>
            <a:off x="565784" y="4678527"/>
            <a:ext cx="11203849" cy="923330"/>
          </a:xfrm>
          <a:prstGeom prst="rect">
            <a:avLst/>
          </a:prstGeom>
          <a:noFill/>
        </p:spPr>
        <p:txBody>
          <a:bodyPr wrap="square" rtlCol="0">
            <a:spAutoFit/>
          </a:bodyPr>
          <a:lstStyle/>
          <a:p>
            <a:pPr algn="just"/>
            <a:r>
              <a:rPr lang="en-US" dirty="0"/>
              <a:t>In general, cities are located further away from the launch site to minimize impacts of any accident to the public and infrastructure. Launch sites are strategically located near coastline, railroad and highways to provide easy access to resources.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for all sites</a:t>
            </a:r>
          </a:p>
        </p:txBody>
      </p:sp>
      <p:pic>
        <p:nvPicPr>
          <p:cNvPr id="4" name="Imagem 3">
            <a:extLst>
              <a:ext uri="{FF2B5EF4-FFF2-40B4-BE49-F238E27FC236}">
                <a16:creationId xmlns:a16="http://schemas.microsoft.com/office/drawing/2014/main" id="{EB787F12-8241-064D-878E-0AC693B3ECE7}"/>
              </a:ext>
            </a:extLst>
          </p:cNvPr>
          <p:cNvPicPr>
            <a:picLocks noChangeAspect="1"/>
          </p:cNvPicPr>
          <p:nvPr/>
        </p:nvPicPr>
        <p:blipFill>
          <a:blip r:embed="rId3"/>
          <a:stretch>
            <a:fillRect/>
          </a:stretch>
        </p:blipFill>
        <p:spPr>
          <a:xfrm>
            <a:off x="2048691" y="1481724"/>
            <a:ext cx="8094617" cy="2560810"/>
          </a:xfrm>
          <a:prstGeom prst="rect">
            <a:avLst/>
          </a:prstGeom>
        </p:spPr>
      </p:pic>
      <p:sp>
        <p:nvSpPr>
          <p:cNvPr id="6" name="CaixaDeTexto 5">
            <a:extLst>
              <a:ext uri="{FF2B5EF4-FFF2-40B4-BE49-F238E27FC236}">
                <a16:creationId xmlns:a16="http://schemas.microsoft.com/office/drawing/2014/main" id="{2029EA5A-A9FD-0741-4D42-AB55336E6FB5}"/>
              </a:ext>
            </a:extLst>
          </p:cNvPr>
          <p:cNvSpPr txBox="1"/>
          <p:nvPr/>
        </p:nvSpPr>
        <p:spPr>
          <a:xfrm>
            <a:off x="3003998" y="4624251"/>
            <a:ext cx="6184001" cy="923330"/>
          </a:xfrm>
          <a:prstGeom prst="rect">
            <a:avLst/>
          </a:prstGeom>
          <a:noFill/>
        </p:spPr>
        <p:txBody>
          <a:bodyPr wrap="none" rtlCol="0">
            <a:spAutoFit/>
          </a:bodyPr>
          <a:lstStyle/>
          <a:p>
            <a:pPr marL="285750" indent="-285750">
              <a:buFont typeface="Arial" panose="020B0604020202020204" pitchFamily="34" charset="0"/>
              <a:buChar char="•"/>
            </a:pPr>
            <a:r>
              <a:rPr lang="en-US" dirty="0"/>
              <a:t>Launch site KSC LC-39A has the highest launch success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Launch site CCAFS SLC-40 has the lowest launch success rate.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m 3">
            <a:extLst>
              <a:ext uri="{FF2B5EF4-FFF2-40B4-BE49-F238E27FC236}">
                <a16:creationId xmlns:a16="http://schemas.microsoft.com/office/drawing/2014/main" id="{22F5B261-4FC3-C3B6-ECCE-44A75C47B199}"/>
              </a:ext>
            </a:extLst>
          </p:cNvPr>
          <p:cNvPicPr>
            <a:picLocks noChangeAspect="1"/>
          </p:cNvPicPr>
          <p:nvPr/>
        </p:nvPicPr>
        <p:blipFill>
          <a:blip r:embed="rId3"/>
          <a:stretch>
            <a:fillRect/>
          </a:stretch>
        </p:blipFill>
        <p:spPr>
          <a:xfrm>
            <a:off x="2030882" y="1623040"/>
            <a:ext cx="8130236" cy="2559600"/>
          </a:xfrm>
          <a:prstGeom prst="rect">
            <a:avLst/>
          </a:prstGeom>
        </p:spPr>
      </p:pic>
      <p:sp>
        <p:nvSpPr>
          <p:cNvPr id="6" name="CaixaDeTexto 5">
            <a:extLst>
              <a:ext uri="{FF2B5EF4-FFF2-40B4-BE49-F238E27FC236}">
                <a16:creationId xmlns:a16="http://schemas.microsoft.com/office/drawing/2014/main" id="{9F1339E4-2CC0-4482-EFF9-96D082CA3E4B}"/>
              </a:ext>
            </a:extLst>
          </p:cNvPr>
          <p:cNvSpPr txBox="1"/>
          <p:nvPr/>
        </p:nvSpPr>
        <p:spPr>
          <a:xfrm>
            <a:off x="4521562" y="4458789"/>
            <a:ext cx="3148875" cy="923330"/>
          </a:xfrm>
          <a:prstGeom prst="rect">
            <a:avLst/>
          </a:prstGeom>
          <a:noFill/>
        </p:spPr>
        <p:txBody>
          <a:bodyPr wrap="none" rtlCol="0">
            <a:spAutoFit/>
          </a:bodyPr>
          <a:lstStyle/>
          <a:p>
            <a:pPr marL="285750" indent="-285750">
              <a:buFont typeface="Arial" panose="020B0604020202020204" pitchFamily="34" charset="0"/>
              <a:buChar char="•"/>
            </a:pPr>
            <a:r>
              <a:rPr lang="en-US" dirty="0"/>
              <a:t>Launch success rate is 76.9%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Launch failure rate is 23.1%</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 SpaceX, a rocket company, launches satellites at lower prices than their competitor since they has  developed a technology to land the first stage booster, which is 70% the cost of the rocket. By landing it safely, they can reuse the booster.</a:t>
            </a:r>
          </a:p>
          <a:p>
            <a:pPr>
              <a:spcBef>
                <a:spcPts val="1400"/>
              </a:spcBef>
            </a:pPr>
            <a:r>
              <a:rPr lang="en-US" sz="2200" dirty="0">
                <a:solidFill>
                  <a:schemeClr val="accent3">
                    <a:lumMod val="25000"/>
                  </a:schemeClr>
                </a:solidFill>
                <a:latin typeface="Abadi" panose="020B0604020104020204" pitchFamily="34" charset="0"/>
              </a:rPr>
              <a:t>Problem: can we use the previous data of launches of Falcon 9 rocket to predict the probability of the booster landing back to the pad safely?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9" name="Imagem 8">
            <a:extLst>
              <a:ext uri="{FF2B5EF4-FFF2-40B4-BE49-F238E27FC236}">
                <a16:creationId xmlns:a16="http://schemas.microsoft.com/office/drawing/2014/main" id="{84F37B91-FF68-C988-6353-C9B447782840}"/>
              </a:ext>
            </a:extLst>
          </p:cNvPr>
          <p:cNvPicPr>
            <a:picLocks noChangeAspect="1"/>
          </p:cNvPicPr>
          <p:nvPr/>
        </p:nvPicPr>
        <p:blipFill>
          <a:blip r:embed="rId3"/>
          <a:stretch>
            <a:fillRect/>
          </a:stretch>
        </p:blipFill>
        <p:spPr>
          <a:xfrm>
            <a:off x="2784566" y="3429000"/>
            <a:ext cx="6608856" cy="1822269"/>
          </a:xfrm>
          <a:prstGeom prst="rect">
            <a:avLst/>
          </a:prstGeom>
        </p:spPr>
      </p:pic>
      <p:sp>
        <p:nvSpPr>
          <p:cNvPr id="10" name="CaixaDeTexto 9">
            <a:extLst>
              <a:ext uri="{FF2B5EF4-FFF2-40B4-BE49-F238E27FC236}">
                <a16:creationId xmlns:a16="http://schemas.microsoft.com/office/drawing/2014/main" id="{C12DEFAF-F15C-1B9A-58F4-966D17060C24}"/>
              </a:ext>
            </a:extLst>
          </p:cNvPr>
          <p:cNvSpPr txBox="1"/>
          <p:nvPr/>
        </p:nvSpPr>
        <p:spPr>
          <a:xfrm>
            <a:off x="2725783" y="5251269"/>
            <a:ext cx="8050730" cy="1477328"/>
          </a:xfrm>
          <a:prstGeom prst="rect">
            <a:avLst/>
          </a:prstGeom>
          <a:noFill/>
        </p:spPr>
        <p:txBody>
          <a:bodyPr wrap="none" rtlCol="0">
            <a:spAutoFit/>
          </a:bodyPr>
          <a:lstStyle/>
          <a:p>
            <a:pPr marL="285750" indent="-285750">
              <a:buFont typeface="Arial" panose="020B0604020202020204" pitchFamily="34" charset="0"/>
              <a:buChar char="•"/>
            </a:pPr>
            <a:r>
              <a:rPr lang="en-US" dirty="0"/>
              <a:t>Most successful launches are in the payload range from 2000 to about 5500 kg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Booster version category “FT” has the most successful launches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booster with a successful launch when payload is greater than 6000 kg is B4</a:t>
            </a:r>
          </a:p>
        </p:txBody>
      </p:sp>
      <p:pic>
        <p:nvPicPr>
          <p:cNvPr id="13" name="Imagem 12">
            <a:extLst>
              <a:ext uri="{FF2B5EF4-FFF2-40B4-BE49-F238E27FC236}">
                <a16:creationId xmlns:a16="http://schemas.microsoft.com/office/drawing/2014/main" id="{8AFC4F43-9E44-E7E1-2498-5278C15ADCFF}"/>
              </a:ext>
            </a:extLst>
          </p:cNvPr>
          <p:cNvPicPr>
            <a:picLocks noChangeAspect="1"/>
          </p:cNvPicPr>
          <p:nvPr/>
        </p:nvPicPr>
        <p:blipFill>
          <a:blip r:embed="rId4"/>
          <a:stretch>
            <a:fillRect/>
          </a:stretch>
        </p:blipFill>
        <p:spPr>
          <a:xfrm>
            <a:off x="2784566" y="1548935"/>
            <a:ext cx="6608856" cy="18200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D204A743-41E9-D7A7-DC5C-0FC8B6DED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483581"/>
            <a:ext cx="3989223" cy="392590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768BF4A6-7C60-D7B2-57F9-A7FA925A987C}"/>
              </a:ext>
            </a:extLst>
          </p:cNvPr>
          <p:cNvPicPr>
            <a:picLocks noChangeAspect="1"/>
          </p:cNvPicPr>
          <p:nvPr/>
        </p:nvPicPr>
        <p:blipFill>
          <a:blip r:embed="rId4"/>
          <a:stretch>
            <a:fillRect/>
          </a:stretch>
        </p:blipFill>
        <p:spPr>
          <a:xfrm>
            <a:off x="6679874" y="1722119"/>
            <a:ext cx="2776538" cy="1966913"/>
          </a:xfrm>
          <a:prstGeom prst="rect">
            <a:avLst/>
          </a:prstGeom>
        </p:spPr>
      </p:pic>
      <p:sp>
        <p:nvSpPr>
          <p:cNvPr id="7" name="CaixaDeTexto 6">
            <a:extLst>
              <a:ext uri="{FF2B5EF4-FFF2-40B4-BE49-F238E27FC236}">
                <a16:creationId xmlns:a16="http://schemas.microsoft.com/office/drawing/2014/main" id="{29D7185D-6879-CB8A-4710-AAFF3CDB2826}"/>
              </a:ext>
            </a:extLst>
          </p:cNvPr>
          <p:cNvSpPr txBox="1"/>
          <p:nvPr/>
        </p:nvSpPr>
        <p:spPr>
          <a:xfrm>
            <a:off x="5514005" y="4195067"/>
            <a:ext cx="544721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Accuracy score on the test data is the same for all the classification algorithms based on the test set with a value of 0.8333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Given the accuracy scores for classification algorithms are the same, we may need a broader dataset to further tune the models.</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8D4F8606-24D0-62EC-C16B-4E5043052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67" y="1584280"/>
            <a:ext cx="5048250"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B65CEF2C-06B4-6E5B-3737-151CFE96EE1D}"/>
              </a:ext>
            </a:extLst>
          </p:cNvPr>
          <p:cNvSpPr txBox="1"/>
          <p:nvPr/>
        </p:nvSpPr>
        <p:spPr>
          <a:xfrm>
            <a:off x="6096000" y="1612295"/>
            <a:ext cx="544721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confusion matrix is same for all the models (LR, SVM, Decision Tree, KNN)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 the confusion matrix, the classifier made 18 predictions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12 scenarios were predicted Yes for landing, and they did land successfully (True positive)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scenarios (top left) were predicted No for landing, and they did not land (True negative)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scenarios (top right) were predicted Yes for landing, but they did not land successfully (False positive)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Overall, the classifier is correct about 83% of the time ((TP + TN) / Total) with a misclassification or error rate ((FP + FN) / Total) of about 16.5% </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68549" cy="4351338"/>
          </a:xfrm>
          <a:prstGeom prst="rect">
            <a:avLst/>
          </a:prstGeom>
        </p:spPr>
        <p:txBody>
          <a:bodyPr>
            <a:normAutofit/>
          </a:bodyPr>
          <a:lstStyle/>
          <a:p>
            <a:pPr>
              <a:lnSpc>
                <a:spcPct val="100000"/>
              </a:lnSpc>
              <a:spcBef>
                <a:spcPts val="1400"/>
              </a:spcBef>
            </a:pPr>
            <a:r>
              <a:rPr lang="en-US" sz="1600" dirty="0"/>
              <a:t>As the numbers of flights increase, the first stage is more likely to land successfully</a:t>
            </a:r>
          </a:p>
          <a:p>
            <a:pPr>
              <a:lnSpc>
                <a:spcPct val="100000"/>
              </a:lnSpc>
              <a:spcBef>
                <a:spcPts val="1400"/>
              </a:spcBef>
            </a:pPr>
            <a:r>
              <a:rPr lang="en-US" sz="1600" dirty="0"/>
              <a:t>Success rates appear go up as payload increases but there is no clear correlation between payload mass and success rates </a:t>
            </a:r>
          </a:p>
          <a:p>
            <a:pPr>
              <a:lnSpc>
                <a:spcPct val="100000"/>
              </a:lnSpc>
              <a:spcBef>
                <a:spcPts val="1400"/>
              </a:spcBef>
            </a:pPr>
            <a:r>
              <a:rPr lang="en-US" sz="1600" dirty="0"/>
              <a:t>Launch success rate increased by about 80% from 2013 to 2020 </a:t>
            </a:r>
          </a:p>
          <a:p>
            <a:pPr>
              <a:lnSpc>
                <a:spcPct val="100000"/>
              </a:lnSpc>
              <a:spcBef>
                <a:spcPts val="1400"/>
              </a:spcBef>
            </a:pPr>
            <a:r>
              <a:rPr lang="en-US" sz="1600" dirty="0"/>
              <a:t>Launch Site KSC LC-39A has the highest launch success rate and Launch Site CCAFS SLC40 has the lowest launch success rate </a:t>
            </a:r>
          </a:p>
          <a:p>
            <a:pPr>
              <a:lnSpc>
                <a:spcPct val="100000"/>
              </a:lnSpc>
              <a:spcBef>
                <a:spcPts val="1400"/>
              </a:spcBef>
            </a:pPr>
            <a:r>
              <a:rPr lang="en-US" sz="1600" dirty="0"/>
              <a:t>Orbits ES-L1, GEO, HEO, and SSO have the highest launch success rates and orbit GTO the lowest</a:t>
            </a:r>
          </a:p>
          <a:p>
            <a:pPr>
              <a:lnSpc>
                <a:spcPct val="100000"/>
              </a:lnSpc>
              <a:spcBef>
                <a:spcPts val="1400"/>
              </a:spcBef>
            </a:pPr>
            <a:r>
              <a:rPr lang="en-US" sz="1600" dirty="0"/>
              <a:t>Launch sites are located strategically away from the cities and closer to coastline, railroads, and highways </a:t>
            </a:r>
          </a:p>
          <a:p>
            <a:pPr>
              <a:lnSpc>
                <a:spcPct val="100000"/>
              </a:lnSpc>
              <a:spcBef>
                <a:spcPts val="1400"/>
              </a:spcBef>
            </a:pPr>
            <a:r>
              <a:rPr lang="en-US" sz="1600" dirty="0"/>
              <a:t>All the models scored the same on the test data, the accuracy score was about 83% for all models. More data may be needed to further tune the models and find a potential better fit.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 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and SQL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Logistic Regression, SVM, Decision Tree and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the process of gathering data from available sources. This data can be structured, unstructured or semi-structured. For this project, data was collected via SpaceX API and Web Scrapping from wiki pages for relevant launch data.</a:t>
            </a:r>
          </a:p>
          <a:p>
            <a:pPr>
              <a:lnSpc>
                <a:spcPct val="100000"/>
              </a:lnSpc>
              <a:spcBef>
                <a:spcPts val="1400"/>
              </a:spcBef>
            </a:pPr>
            <a:r>
              <a:rPr lang="en-US" sz="2200" dirty="0">
                <a:solidFill>
                  <a:schemeClr val="accent3">
                    <a:lumMod val="25000"/>
                  </a:schemeClr>
                </a:solidFill>
                <a:latin typeface="Abadi" panose="020B0604020104020204" pitchFamily="34" charset="0"/>
              </a:rPr>
              <a:t>SpaceX API: using the REST API, we extract the data in form oof JSON and transform it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inbuilt python pandas methods.</a:t>
            </a:r>
          </a:p>
          <a:p>
            <a:pPr>
              <a:lnSpc>
                <a:spcPct val="100000"/>
              </a:lnSpc>
              <a:spcBef>
                <a:spcPts val="1400"/>
              </a:spcBef>
            </a:pPr>
            <a:r>
              <a:rPr lang="en-US" sz="2200" dirty="0">
                <a:solidFill>
                  <a:schemeClr val="accent3">
                    <a:lumMod val="25000"/>
                  </a:schemeClr>
                </a:solidFill>
                <a:latin typeface="Abadi" panose="020B0604020104020204" pitchFamily="34" charset="0"/>
              </a:rPr>
              <a:t>Web Scrapping: web scrapping Space X launches from Wikipedia and converting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API used is </a:t>
            </a:r>
            <a:r>
              <a:rPr lang="en-US" sz="2200" dirty="0">
                <a:solidFill>
                  <a:schemeClr val="accent3">
                    <a:lumMod val="25000"/>
                  </a:schemeClr>
                </a:solidFill>
                <a:latin typeface="Abadi" panose="020B0604020104020204" pitchFamily="34" charset="0"/>
                <a:hlinkClick r:id="rId3"/>
              </a:rPr>
              <a:t>https://api.spacexdata.com/v4/rockets/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API provides data about many types of rocket launches done by Space X, the data is therefore filtered to include only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Every missing value in the data is replaced by the mean of the respective column </a:t>
            </a:r>
          </a:p>
          <a:p>
            <a:pPr>
              <a:lnSpc>
                <a:spcPct val="100000"/>
              </a:lnSpc>
              <a:spcBef>
                <a:spcPts val="1400"/>
              </a:spcBef>
            </a:pPr>
            <a:r>
              <a:rPr lang="en-US" sz="2200" dirty="0">
                <a:solidFill>
                  <a:schemeClr val="accent3">
                    <a:lumMod val="25000"/>
                  </a:schemeClr>
                </a:solidFill>
                <a:latin typeface="Abadi" panose="020B0604020104020204" pitchFamily="34" charset="0"/>
              </a:rPr>
              <a:t>We end up with 90 instances and 17 features.</a:t>
            </a:r>
          </a:p>
          <a:p>
            <a:pPr>
              <a:lnSpc>
                <a:spcPct val="100000"/>
              </a:lnSpc>
              <a:spcBef>
                <a:spcPts val="1400"/>
              </a:spcBef>
            </a:pPr>
            <a:r>
              <a:rPr lang="en-US" sz="2200" dirty="0">
                <a:solidFill>
                  <a:schemeClr val="accent3">
                    <a:lumMod val="25000"/>
                  </a:schemeClr>
                </a:solidFill>
                <a:latin typeface="Abadi" panose="020B0604020104020204" pitchFamily="34" charset="0"/>
              </a:rPr>
              <a:t>GitHub page </a:t>
            </a:r>
            <a:r>
              <a:rPr lang="en-US" sz="2200" dirty="0">
                <a:solidFill>
                  <a:schemeClr val="accent3">
                    <a:lumMod val="25000"/>
                  </a:schemeClr>
                </a:solidFill>
                <a:latin typeface="Abadi" panose="020B0604020104020204" pitchFamily="34" charset="0"/>
                <a:hlinkClick r:id="rId4"/>
              </a:rPr>
              <a:t>here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Cantos Arredondados 1">
            <a:extLst>
              <a:ext uri="{FF2B5EF4-FFF2-40B4-BE49-F238E27FC236}">
                <a16:creationId xmlns:a16="http://schemas.microsoft.com/office/drawing/2014/main" id="{09E39A58-4424-737B-BEFF-7AA4F809B0DA}"/>
              </a:ext>
            </a:extLst>
          </p:cNvPr>
          <p:cNvSpPr/>
          <p:nvPr/>
        </p:nvSpPr>
        <p:spPr>
          <a:xfrm>
            <a:off x="7813527" y="1776083"/>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API Request and read response to DF</a:t>
            </a:r>
          </a:p>
        </p:txBody>
      </p:sp>
      <p:sp>
        <p:nvSpPr>
          <p:cNvPr id="7" name="Retângulo: Cantos Arredondados 6">
            <a:extLst>
              <a:ext uri="{FF2B5EF4-FFF2-40B4-BE49-F238E27FC236}">
                <a16:creationId xmlns:a16="http://schemas.microsoft.com/office/drawing/2014/main" id="{93195684-0591-8B8C-BB3F-1716F3B91733}"/>
              </a:ext>
            </a:extLst>
          </p:cNvPr>
          <p:cNvSpPr/>
          <p:nvPr/>
        </p:nvSpPr>
        <p:spPr>
          <a:xfrm>
            <a:off x="8447269" y="2526012"/>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Declare global variables</a:t>
            </a:r>
          </a:p>
        </p:txBody>
      </p:sp>
      <p:sp>
        <p:nvSpPr>
          <p:cNvPr id="8" name="Retângulo: Cantos Arredondados 7">
            <a:extLst>
              <a:ext uri="{FF2B5EF4-FFF2-40B4-BE49-F238E27FC236}">
                <a16:creationId xmlns:a16="http://schemas.microsoft.com/office/drawing/2014/main" id="{A105A51D-792E-C9CC-9021-90C380095E62}"/>
              </a:ext>
            </a:extLst>
          </p:cNvPr>
          <p:cNvSpPr/>
          <p:nvPr/>
        </p:nvSpPr>
        <p:spPr>
          <a:xfrm>
            <a:off x="7804471" y="3275941"/>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Call helper functions with API calls to populate global variables</a:t>
            </a:r>
          </a:p>
        </p:txBody>
      </p:sp>
      <p:sp>
        <p:nvSpPr>
          <p:cNvPr id="9" name="Retângulo: Cantos Arredondados 8">
            <a:extLst>
              <a:ext uri="{FF2B5EF4-FFF2-40B4-BE49-F238E27FC236}">
                <a16:creationId xmlns:a16="http://schemas.microsoft.com/office/drawing/2014/main" id="{AA75DBC5-3D0C-9650-6ADE-96214A7FF184}"/>
              </a:ext>
            </a:extLst>
          </p:cNvPr>
          <p:cNvSpPr/>
          <p:nvPr/>
        </p:nvSpPr>
        <p:spPr>
          <a:xfrm>
            <a:off x="8447269" y="4025870"/>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Construct data using dictionary</a:t>
            </a:r>
          </a:p>
        </p:txBody>
      </p:sp>
      <p:sp>
        <p:nvSpPr>
          <p:cNvPr id="10" name="Retângulo: Cantos Arredondados 9">
            <a:extLst>
              <a:ext uri="{FF2B5EF4-FFF2-40B4-BE49-F238E27FC236}">
                <a16:creationId xmlns:a16="http://schemas.microsoft.com/office/drawing/2014/main" id="{D4F38B50-96E2-21DB-4151-49178CCDEBFE}"/>
              </a:ext>
            </a:extLst>
          </p:cNvPr>
          <p:cNvSpPr/>
          <p:nvPr/>
        </p:nvSpPr>
        <p:spPr>
          <a:xfrm>
            <a:off x="7822580" y="4775799"/>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Convert </a:t>
            </a:r>
            <a:r>
              <a:rPr lang="en-US" sz="1100" dirty="0" err="1">
                <a:effectLst>
                  <a:outerShdw blurRad="50800" dist="38100" algn="l" rotWithShape="0">
                    <a:prstClr val="black">
                      <a:alpha val="40000"/>
                    </a:prstClr>
                  </a:outerShdw>
                </a:effectLst>
              </a:rPr>
              <a:t>dict</a:t>
            </a:r>
            <a:r>
              <a:rPr lang="en-US" sz="1100" dirty="0">
                <a:effectLst>
                  <a:outerShdw blurRad="50800" dist="38100" algn="l" rotWithShape="0">
                    <a:prstClr val="black">
                      <a:alpha val="40000"/>
                    </a:prstClr>
                  </a:outerShdw>
                </a:effectLst>
              </a:rPr>
              <a:t> to </a:t>
            </a:r>
            <a:r>
              <a:rPr lang="en-US" sz="1100" dirty="0" err="1">
                <a:effectLst>
                  <a:outerShdw blurRad="50800" dist="38100" algn="l" rotWithShape="0">
                    <a:prstClr val="black">
                      <a:alpha val="40000"/>
                    </a:prstClr>
                  </a:outerShdw>
                </a:effectLst>
              </a:rPr>
              <a:t>dataframe</a:t>
            </a:r>
            <a:r>
              <a:rPr lang="en-US" sz="1100" dirty="0">
                <a:effectLst>
                  <a:outerShdw blurRad="50800" dist="38100" algn="l" rotWithShape="0">
                    <a:prstClr val="black">
                      <a:alpha val="40000"/>
                    </a:prstClr>
                  </a:outerShdw>
                </a:effectLst>
              </a:rPr>
              <a:t>, filter for Falcon 9 launches</a:t>
            </a:r>
          </a:p>
        </p:txBody>
      </p:sp>
      <p:cxnSp>
        <p:nvCxnSpPr>
          <p:cNvPr id="11" name="Conector de Seta Reta 10">
            <a:extLst>
              <a:ext uri="{FF2B5EF4-FFF2-40B4-BE49-F238E27FC236}">
                <a16:creationId xmlns:a16="http://schemas.microsoft.com/office/drawing/2014/main" id="{4B4EAB5A-2C56-B727-92D2-8C0AA584275B}"/>
              </a:ext>
            </a:extLst>
          </p:cNvPr>
          <p:cNvCxnSpPr>
            <a:stCxn id="2" idx="2"/>
            <a:endCxn id="7" idx="0"/>
          </p:cNvCxnSpPr>
          <p:nvPr/>
        </p:nvCxnSpPr>
        <p:spPr>
          <a:xfrm>
            <a:off x="8714772" y="2251296"/>
            <a:ext cx="633743"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2" name="Conector de Seta Reta 11">
            <a:extLst>
              <a:ext uri="{FF2B5EF4-FFF2-40B4-BE49-F238E27FC236}">
                <a16:creationId xmlns:a16="http://schemas.microsoft.com/office/drawing/2014/main" id="{5EC56CCA-0200-F8E3-54CC-2F165CAB1FEE}"/>
              </a:ext>
            </a:extLst>
          </p:cNvPr>
          <p:cNvCxnSpPr>
            <a:cxnSpLocks/>
            <a:stCxn id="7" idx="2"/>
            <a:endCxn id="8" idx="0"/>
          </p:cNvCxnSpPr>
          <p:nvPr/>
        </p:nvCxnSpPr>
        <p:spPr>
          <a:xfrm flipH="1">
            <a:off x="8705717" y="3001225"/>
            <a:ext cx="642798"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Conector de Seta Reta 12">
            <a:extLst>
              <a:ext uri="{FF2B5EF4-FFF2-40B4-BE49-F238E27FC236}">
                <a16:creationId xmlns:a16="http://schemas.microsoft.com/office/drawing/2014/main" id="{A73B5207-4B2E-19ED-E360-76FFB2C669CD}"/>
              </a:ext>
            </a:extLst>
          </p:cNvPr>
          <p:cNvCxnSpPr>
            <a:cxnSpLocks/>
            <a:stCxn id="8" idx="2"/>
            <a:endCxn id="9" idx="0"/>
          </p:cNvCxnSpPr>
          <p:nvPr/>
        </p:nvCxnSpPr>
        <p:spPr>
          <a:xfrm>
            <a:off x="8705717" y="3751154"/>
            <a:ext cx="642797"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Conector de Seta Reta 13">
            <a:extLst>
              <a:ext uri="{FF2B5EF4-FFF2-40B4-BE49-F238E27FC236}">
                <a16:creationId xmlns:a16="http://schemas.microsoft.com/office/drawing/2014/main" id="{C964A2D3-E6FF-10E2-7F85-58827D42D0B4}"/>
              </a:ext>
            </a:extLst>
          </p:cNvPr>
          <p:cNvCxnSpPr>
            <a:cxnSpLocks/>
            <a:stCxn id="9" idx="2"/>
            <a:endCxn id="10" idx="0"/>
          </p:cNvCxnSpPr>
          <p:nvPr/>
        </p:nvCxnSpPr>
        <p:spPr>
          <a:xfrm flipH="1">
            <a:off x="8723825" y="4501083"/>
            <a:ext cx="624689"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scrapped from </a:t>
            </a:r>
            <a:r>
              <a:rPr lang="en-US" sz="2200" dirty="0">
                <a:latin typeface="Abadi" panose="020B0604020104020204" pitchFamily="34" charset="0"/>
                <a:hlinkClick r:id="rId3"/>
              </a:rPr>
              <a:t>List of Falcon 9 and Falcon Heavy launches – Wikipedia</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website contains only the data about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We end up with 121 instances and 11 features</a:t>
            </a:r>
          </a:p>
          <a:p>
            <a:pPr>
              <a:lnSpc>
                <a:spcPct val="100000"/>
              </a:lnSpc>
              <a:spcBef>
                <a:spcPts val="1400"/>
              </a:spcBef>
            </a:pPr>
            <a:r>
              <a:rPr lang="en-US" sz="2200" dirty="0">
                <a:solidFill>
                  <a:schemeClr val="accent3">
                    <a:lumMod val="25000"/>
                  </a:schemeClr>
                </a:solidFill>
                <a:latin typeface="Abadi" panose="020B0604020104020204" pitchFamily="34" charset="0"/>
              </a:rPr>
              <a:t>GitHub page </a:t>
            </a:r>
            <a:r>
              <a:rPr lang="en-US" sz="2200" dirty="0">
                <a:solidFill>
                  <a:schemeClr val="accent3">
                    <a:lumMod val="25000"/>
                  </a:schemeClr>
                </a:solidFill>
                <a:latin typeface="Abadi" panose="020B0604020104020204" pitchFamily="34" charset="0"/>
                <a:hlinkClick r:id="rId4"/>
              </a:rPr>
              <a:t>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Agrupar 4">
            <a:extLst>
              <a:ext uri="{FF2B5EF4-FFF2-40B4-BE49-F238E27FC236}">
                <a16:creationId xmlns:a16="http://schemas.microsoft.com/office/drawing/2014/main" id="{DE91B52D-777D-25ED-F75F-8442BE7826E2}"/>
              </a:ext>
            </a:extLst>
          </p:cNvPr>
          <p:cNvGrpSpPr/>
          <p:nvPr/>
        </p:nvGrpSpPr>
        <p:grpSpPr>
          <a:xfrm>
            <a:off x="7641083" y="1648315"/>
            <a:ext cx="2445289" cy="4224858"/>
            <a:chOff x="5203382" y="276225"/>
            <a:chExt cx="2445289" cy="4224858"/>
          </a:xfrm>
        </p:grpSpPr>
        <p:sp>
          <p:nvSpPr>
            <p:cNvPr id="7" name="Retângulo: Cantos Arredondados 6">
              <a:extLst>
                <a:ext uri="{FF2B5EF4-FFF2-40B4-BE49-F238E27FC236}">
                  <a16:creationId xmlns:a16="http://schemas.microsoft.com/office/drawing/2014/main" id="{B7621522-B0BA-A3C0-9D97-5968BA78324B}"/>
                </a:ext>
              </a:extLst>
            </p:cNvPr>
            <p:cNvSpPr/>
            <p:nvPr/>
          </p:nvSpPr>
          <p:spPr>
            <a:xfrm>
              <a:off x="5212438" y="276225"/>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Perform HTTP GET to request HTML page</a:t>
              </a:r>
            </a:p>
          </p:txBody>
        </p:sp>
        <p:sp>
          <p:nvSpPr>
            <p:cNvPr id="8" name="Retângulo: Cantos Arredondados 7">
              <a:extLst>
                <a:ext uri="{FF2B5EF4-FFF2-40B4-BE49-F238E27FC236}">
                  <a16:creationId xmlns:a16="http://schemas.microsoft.com/office/drawing/2014/main" id="{C1B7D578-707C-8684-8EF0-E2AE9BF691FA}"/>
                </a:ext>
              </a:extLst>
            </p:cNvPr>
            <p:cNvSpPr/>
            <p:nvPr/>
          </p:nvSpPr>
          <p:spPr>
            <a:xfrm>
              <a:off x="5846180" y="1026154"/>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Create Beautiful Soup object</a:t>
              </a:r>
            </a:p>
          </p:txBody>
        </p:sp>
        <p:sp>
          <p:nvSpPr>
            <p:cNvPr id="9" name="Retângulo: Cantos Arredondados 8">
              <a:extLst>
                <a:ext uri="{FF2B5EF4-FFF2-40B4-BE49-F238E27FC236}">
                  <a16:creationId xmlns:a16="http://schemas.microsoft.com/office/drawing/2014/main" id="{94B34E40-D9F2-081C-4B07-DB79B209DB05}"/>
                </a:ext>
              </a:extLst>
            </p:cNvPr>
            <p:cNvSpPr/>
            <p:nvPr/>
          </p:nvSpPr>
          <p:spPr>
            <a:xfrm>
              <a:off x="5203382" y="1776083"/>
              <a:ext cx="1802491"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Extract column names from HTML table header</a:t>
              </a:r>
            </a:p>
          </p:txBody>
        </p:sp>
        <p:sp>
          <p:nvSpPr>
            <p:cNvPr id="10" name="Retângulo: Cantos Arredondados 9">
              <a:extLst>
                <a:ext uri="{FF2B5EF4-FFF2-40B4-BE49-F238E27FC236}">
                  <a16:creationId xmlns:a16="http://schemas.microsoft.com/office/drawing/2014/main" id="{22C239A9-DC4F-CCB8-97F1-5D8B96EDA1FD}"/>
                </a:ext>
              </a:extLst>
            </p:cNvPr>
            <p:cNvSpPr/>
            <p:nvPr/>
          </p:nvSpPr>
          <p:spPr>
            <a:xfrm>
              <a:off x="5846180" y="2526012"/>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Create </a:t>
              </a:r>
              <a:r>
                <a:rPr lang="en-US" sz="1100" dirty="0" err="1">
                  <a:effectLst>
                    <a:outerShdw blurRad="50800" dist="38100" algn="l" rotWithShape="0">
                      <a:prstClr val="black">
                        <a:alpha val="40000"/>
                      </a:prstClr>
                    </a:outerShdw>
                  </a:effectLst>
                </a:rPr>
                <a:t>dict</a:t>
              </a:r>
              <a:r>
                <a:rPr lang="en-US" sz="1100" dirty="0">
                  <a:effectLst>
                    <a:outerShdw blurRad="50800" dist="38100" algn="l" rotWithShape="0">
                      <a:prstClr val="black">
                        <a:alpha val="40000"/>
                      </a:prstClr>
                    </a:outerShdw>
                  </a:effectLst>
                </a:rPr>
                <a:t> with keys from extracted column names</a:t>
              </a:r>
            </a:p>
          </p:txBody>
        </p:sp>
        <p:sp>
          <p:nvSpPr>
            <p:cNvPr id="12" name="Retângulo: Cantos Arredondados 11">
              <a:extLst>
                <a:ext uri="{FF2B5EF4-FFF2-40B4-BE49-F238E27FC236}">
                  <a16:creationId xmlns:a16="http://schemas.microsoft.com/office/drawing/2014/main" id="{7583DADC-755E-1FEE-3CF2-17D4878767D5}"/>
                </a:ext>
              </a:extLst>
            </p:cNvPr>
            <p:cNvSpPr/>
            <p:nvPr/>
          </p:nvSpPr>
          <p:spPr>
            <a:xfrm>
              <a:off x="5221491" y="3275941"/>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Call helper functions to fill up </a:t>
              </a:r>
              <a:r>
                <a:rPr lang="en-US" sz="1100" dirty="0" err="1">
                  <a:effectLst>
                    <a:outerShdw blurRad="50800" dist="38100" algn="l" rotWithShape="0">
                      <a:prstClr val="black">
                        <a:alpha val="40000"/>
                      </a:prstClr>
                    </a:outerShdw>
                  </a:effectLst>
                </a:rPr>
                <a:t>dict</a:t>
              </a:r>
              <a:r>
                <a:rPr lang="en-US" sz="1100" dirty="0">
                  <a:effectLst>
                    <a:outerShdw blurRad="50800" dist="38100" algn="l" rotWithShape="0">
                      <a:prstClr val="black">
                        <a:alpha val="40000"/>
                      </a:prstClr>
                    </a:outerShdw>
                  </a:effectLst>
                </a:rPr>
                <a:t> with launch data</a:t>
              </a:r>
            </a:p>
          </p:txBody>
        </p:sp>
        <p:cxnSp>
          <p:nvCxnSpPr>
            <p:cNvPr id="13" name="Conector de Seta Reta 12">
              <a:extLst>
                <a:ext uri="{FF2B5EF4-FFF2-40B4-BE49-F238E27FC236}">
                  <a16:creationId xmlns:a16="http://schemas.microsoft.com/office/drawing/2014/main" id="{9DD58297-36C1-6FA7-4DE7-CEE29CE84D01}"/>
                </a:ext>
              </a:extLst>
            </p:cNvPr>
            <p:cNvCxnSpPr>
              <a:stCxn id="7" idx="2"/>
              <a:endCxn id="8" idx="0"/>
            </p:cNvCxnSpPr>
            <p:nvPr/>
          </p:nvCxnSpPr>
          <p:spPr>
            <a:xfrm>
              <a:off x="6113683" y="751438"/>
              <a:ext cx="633743"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Conector de Seta Reta 13">
              <a:extLst>
                <a:ext uri="{FF2B5EF4-FFF2-40B4-BE49-F238E27FC236}">
                  <a16:creationId xmlns:a16="http://schemas.microsoft.com/office/drawing/2014/main" id="{37BBA34E-CA22-DC89-C618-4DBE0FFB43BC}"/>
                </a:ext>
              </a:extLst>
            </p:cNvPr>
            <p:cNvCxnSpPr>
              <a:cxnSpLocks/>
              <a:stCxn id="8" idx="2"/>
              <a:endCxn id="9" idx="0"/>
            </p:cNvCxnSpPr>
            <p:nvPr/>
          </p:nvCxnSpPr>
          <p:spPr>
            <a:xfrm flipH="1">
              <a:off x="6104628" y="1501367"/>
              <a:ext cx="642798"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Conector de Seta Reta 14">
              <a:extLst>
                <a:ext uri="{FF2B5EF4-FFF2-40B4-BE49-F238E27FC236}">
                  <a16:creationId xmlns:a16="http://schemas.microsoft.com/office/drawing/2014/main" id="{9389860C-642F-3E0B-6F4B-E16FCC94AC8A}"/>
                </a:ext>
              </a:extLst>
            </p:cNvPr>
            <p:cNvCxnSpPr>
              <a:cxnSpLocks/>
              <a:stCxn id="9" idx="2"/>
              <a:endCxn id="10" idx="0"/>
            </p:cNvCxnSpPr>
            <p:nvPr/>
          </p:nvCxnSpPr>
          <p:spPr>
            <a:xfrm>
              <a:off x="6104628" y="2251296"/>
              <a:ext cx="642797"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Conector de Seta Reta 15">
              <a:extLst>
                <a:ext uri="{FF2B5EF4-FFF2-40B4-BE49-F238E27FC236}">
                  <a16:creationId xmlns:a16="http://schemas.microsoft.com/office/drawing/2014/main" id="{83F42D0D-F6F3-866E-39CF-1A7D23119467}"/>
                </a:ext>
              </a:extLst>
            </p:cNvPr>
            <p:cNvCxnSpPr>
              <a:cxnSpLocks/>
              <a:stCxn id="10" idx="2"/>
              <a:endCxn id="12" idx="0"/>
            </p:cNvCxnSpPr>
            <p:nvPr/>
          </p:nvCxnSpPr>
          <p:spPr>
            <a:xfrm flipH="1">
              <a:off x="6122736" y="3001225"/>
              <a:ext cx="624689"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Retângulo: Cantos Arredondados 16">
              <a:extLst>
                <a:ext uri="{FF2B5EF4-FFF2-40B4-BE49-F238E27FC236}">
                  <a16:creationId xmlns:a16="http://schemas.microsoft.com/office/drawing/2014/main" id="{75E92CE1-D248-BAF2-FFE3-2A45266DE06C}"/>
                </a:ext>
              </a:extLst>
            </p:cNvPr>
            <p:cNvSpPr/>
            <p:nvPr/>
          </p:nvSpPr>
          <p:spPr>
            <a:xfrm>
              <a:off x="5846180" y="4025870"/>
              <a:ext cx="1802490" cy="475213"/>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effectLst>
                    <a:outerShdw blurRad="50800" dist="38100" algn="l" rotWithShape="0">
                      <a:prstClr val="black">
                        <a:alpha val="40000"/>
                      </a:prstClr>
                    </a:outerShdw>
                  </a:effectLst>
                </a:rPr>
                <a:t>Convert </a:t>
              </a:r>
              <a:r>
                <a:rPr lang="en-US" sz="1100" dirty="0" err="1">
                  <a:effectLst>
                    <a:outerShdw blurRad="50800" dist="38100" algn="l" rotWithShape="0">
                      <a:prstClr val="black">
                        <a:alpha val="40000"/>
                      </a:prstClr>
                    </a:outerShdw>
                  </a:effectLst>
                </a:rPr>
                <a:t>dict</a:t>
              </a:r>
              <a:r>
                <a:rPr lang="en-US" sz="1100" dirty="0">
                  <a:effectLst>
                    <a:outerShdw blurRad="50800" dist="38100" algn="l" rotWithShape="0">
                      <a:prstClr val="black">
                        <a:alpha val="40000"/>
                      </a:prstClr>
                    </a:outerShdw>
                  </a:effectLst>
                </a:rPr>
                <a:t> to </a:t>
              </a:r>
              <a:r>
                <a:rPr lang="en-US" sz="1100" dirty="0" err="1">
                  <a:effectLst>
                    <a:outerShdw blurRad="50800" dist="38100" algn="l" rotWithShape="0">
                      <a:prstClr val="black">
                        <a:alpha val="40000"/>
                      </a:prstClr>
                    </a:outerShdw>
                  </a:effectLst>
                </a:rPr>
                <a:t>dataframe</a:t>
              </a:r>
              <a:endParaRPr lang="en-US" sz="1100" dirty="0">
                <a:effectLst>
                  <a:outerShdw blurRad="50800" dist="38100" algn="l" rotWithShape="0">
                    <a:prstClr val="black">
                      <a:alpha val="40000"/>
                    </a:prstClr>
                  </a:outerShdw>
                </a:effectLst>
              </a:endParaRPr>
            </a:p>
          </p:txBody>
        </p:sp>
        <p:cxnSp>
          <p:nvCxnSpPr>
            <p:cNvPr id="18" name="Conector de Seta Reta 17">
              <a:extLst>
                <a:ext uri="{FF2B5EF4-FFF2-40B4-BE49-F238E27FC236}">
                  <a16:creationId xmlns:a16="http://schemas.microsoft.com/office/drawing/2014/main" id="{F6AB4B18-FC45-2BCB-637F-DCFDD7AEB606}"/>
                </a:ext>
              </a:extLst>
            </p:cNvPr>
            <p:cNvCxnSpPr>
              <a:cxnSpLocks/>
              <a:stCxn id="12" idx="2"/>
              <a:endCxn id="17" idx="0"/>
            </p:cNvCxnSpPr>
            <p:nvPr/>
          </p:nvCxnSpPr>
          <p:spPr>
            <a:xfrm>
              <a:off x="6122736" y="3751154"/>
              <a:ext cx="624689" cy="2747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6427</TotalTime>
  <Words>2491</Words>
  <Application>Microsoft Office PowerPoint</Application>
  <PresentationFormat>Widescreen</PresentationFormat>
  <Paragraphs>283</Paragraphs>
  <Slides>45</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Abadi</vt:lpstr>
      <vt:lpstr>Arial</vt:lpstr>
      <vt:lpstr>Calibri</vt:lpstr>
      <vt:lpstr>Calibri Light</vt:lpstr>
      <vt:lpstr>IBM Plex Mono SemiBold</vt:lpstr>
      <vt:lpstr>Trebuchet MS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Cesar Filho</cp:lastModifiedBy>
  <cp:revision>224</cp:revision>
  <dcterms:created xsi:type="dcterms:W3CDTF">2021-04-29T18:58:34Z</dcterms:created>
  <dcterms:modified xsi:type="dcterms:W3CDTF">2023-11-08T02:39:07Z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2023-11-08T02:39:07Z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02c04f0f-1a50-41a2-bafd-aed15b3a6899</vt:lpwstr>
  </property>
  <property fmtid="{D5CDD505-2E9C-101B-9397-08002B2CF9AE}" pid="9" name="MSIP_Label_140b9f7d-8e3a-482f-9702-4b7ffc40985a_ContentBits">
    <vt:lpwstr>2</vt:lpwstr>
  </property>
</Properties>
</file>